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notesMasterIdLst>
    <p:notesMasterId r:id="rId25"/>
  </p:notesMasterIdLst>
  <p:handoutMasterIdLst>
    <p:handoutMasterId r:id="rId26"/>
  </p:handoutMasterIdLst>
  <p:sldIdLst>
    <p:sldId id="577" r:id="rId3"/>
    <p:sldId id="257" r:id="rId4"/>
    <p:sldId id="370" r:id="rId5"/>
    <p:sldId id="560" r:id="rId6"/>
    <p:sldId id="559" r:id="rId7"/>
    <p:sldId id="561" r:id="rId8"/>
    <p:sldId id="562" r:id="rId9"/>
    <p:sldId id="563" r:id="rId10"/>
    <p:sldId id="564" r:id="rId11"/>
    <p:sldId id="565" r:id="rId12"/>
    <p:sldId id="570" r:id="rId13"/>
    <p:sldId id="571" r:id="rId14"/>
    <p:sldId id="573" r:id="rId15"/>
    <p:sldId id="572" r:id="rId16"/>
    <p:sldId id="566" r:id="rId17"/>
    <p:sldId id="567" r:id="rId18"/>
    <p:sldId id="568" r:id="rId19"/>
    <p:sldId id="569" r:id="rId20"/>
    <p:sldId id="575" r:id="rId21"/>
    <p:sldId id="558" r:id="rId22"/>
    <p:sldId id="574" r:id="rId23"/>
    <p:sldId id="576" r:id="rId24"/>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37" userDrawn="1">
          <p15:clr>
            <a:srgbClr val="A4A3A4"/>
          </p15:clr>
        </p15:guide>
        <p15:guide id="2" pos="2957" userDrawn="1">
          <p15:clr>
            <a:srgbClr val="A4A3A4"/>
          </p15:clr>
        </p15:guide>
        <p15:guide id="3" orient="horz" pos="2208">
          <p15:clr>
            <a:srgbClr val="A4A3A4"/>
          </p15:clr>
        </p15:guide>
        <p15:guide id="4"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C000"/>
    <a:srgbClr val="00682F"/>
    <a:srgbClr val="993300"/>
    <a:srgbClr val="CC6600"/>
    <a:srgbClr val="29261D"/>
    <a:srgbClr val="3C1A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74"/>
  </p:normalViewPr>
  <p:slideViewPr>
    <p:cSldViewPr snapToGrid="0">
      <p:cViewPr>
        <p:scale>
          <a:sx n="119" d="100"/>
          <a:sy n="119" d="100"/>
        </p:scale>
        <p:origin x="1976" y="288"/>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86" d="100"/>
          <a:sy n="86" d="100"/>
        </p:scale>
        <p:origin x="-3126" y="-78"/>
      </p:cViewPr>
      <p:guideLst>
        <p:guide orient="horz" pos="2237"/>
        <p:guide pos="2957"/>
        <p:guide orient="horz" pos="2208"/>
        <p:guide pos="2928"/>
      </p:guideLst>
    </p:cSldViewPr>
  </p:notesViewPr>
  <p:gridSpacing cx="75895" cy="75895"/>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66" tIns="46583" rIns="93166" bIns="46583" rtlCol="0"/>
          <a:lstStyle>
            <a:lvl1pPr algn="l">
              <a:defRPr sz="1200"/>
            </a:lvl1pPr>
          </a:lstStyle>
          <a:p>
            <a:endParaRPr lang="en-US" dirty="0"/>
          </a:p>
        </p:txBody>
      </p:sp>
      <p:sp>
        <p:nvSpPr>
          <p:cNvPr id="3" name="Date Placeholder 2"/>
          <p:cNvSpPr>
            <a:spLocks noGrp="1"/>
          </p:cNvSpPr>
          <p:nvPr>
            <p:ph type="dt" sz="quarter" idx="1"/>
          </p:nvPr>
        </p:nvSpPr>
        <p:spPr>
          <a:xfrm>
            <a:off x="5265810" y="0"/>
            <a:ext cx="4028440" cy="350520"/>
          </a:xfrm>
          <a:prstGeom prst="rect">
            <a:avLst/>
          </a:prstGeom>
        </p:spPr>
        <p:txBody>
          <a:bodyPr vert="horz" lIns="93166" tIns="46583" rIns="93166" bIns="46583" rtlCol="0"/>
          <a:lstStyle>
            <a:lvl1pPr algn="r">
              <a:defRPr sz="1200"/>
            </a:lvl1pPr>
          </a:lstStyle>
          <a:p>
            <a:fld id="{371916FB-41A7-4B57-8B81-A48FA7ED9DA7}" type="datetimeFigureOut">
              <a:rPr lang="en-US" smtClean="0"/>
              <a:pPr/>
              <a:t>1/26/16</a:t>
            </a:fld>
            <a:endParaRPr lang="en-US" dirty="0"/>
          </a:p>
        </p:txBody>
      </p:sp>
      <p:sp>
        <p:nvSpPr>
          <p:cNvPr id="4" name="Footer Placeholder 3"/>
          <p:cNvSpPr>
            <a:spLocks noGrp="1"/>
          </p:cNvSpPr>
          <p:nvPr>
            <p:ph type="ftr" sz="quarter" idx="2"/>
          </p:nvPr>
        </p:nvSpPr>
        <p:spPr>
          <a:xfrm>
            <a:off x="0" y="6658664"/>
            <a:ext cx="4028440" cy="350520"/>
          </a:xfrm>
          <a:prstGeom prst="rect">
            <a:avLst/>
          </a:prstGeom>
        </p:spPr>
        <p:txBody>
          <a:bodyPr vert="horz" lIns="93166" tIns="46583" rIns="93166" bIns="46583"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10" y="6658664"/>
            <a:ext cx="4028440" cy="350520"/>
          </a:xfrm>
          <a:prstGeom prst="rect">
            <a:avLst/>
          </a:prstGeom>
        </p:spPr>
        <p:txBody>
          <a:bodyPr vert="horz" lIns="93166" tIns="46583" rIns="93166" bIns="46583" rtlCol="0" anchor="b"/>
          <a:lstStyle>
            <a:lvl1pPr algn="r">
              <a:defRPr sz="1200"/>
            </a:lvl1pPr>
          </a:lstStyle>
          <a:p>
            <a:fld id="{EF88C30C-7ADB-454B-A791-282CCA0D2BE2}" type="slidenum">
              <a:rPr lang="en-US" smtClean="0"/>
              <a:pPr/>
              <a:t>‹#›</a:t>
            </a:fld>
            <a:endParaRPr lang="en-US" dirty="0"/>
          </a:p>
        </p:txBody>
      </p:sp>
    </p:spTree>
    <p:extLst>
      <p:ext uri="{BB962C8B-B14F-4D97-AF65-F5344CB8AC3E}">
        <p14:creationId xmlns:p14="http://schemas.microsoft.com/office/powerpoint/2010/main" val="39773109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66" tIns="46583" rIns="93166" bIns="46583" rtlCol="0"/>
          <a:lstStyle>
            <a:lvl1pPr algn="l">
              <a:defRPr sz="1200"/>
            </a:lvl1pPr>
          </a:lstStyle>
          <a:p>
            <a:endParaRPr lang="en-US" dirty="0"/>
          </a:p>
        </p:txBody>
      </p:sp>
      <p:sp>
        <p:nvSpPr>
          <p:cNvPr id="3" name="Date Placeholder 2"/>
          <p:cNvSpPr>
            <a:spLocks noGrp="1"/>
          </p:cNvSpPr>
          <p:nvPr>
            <p:ph type="dt" idx="1"/>
          </p:nvPr>
        </p:nvSpPr>
        <p:spPr>
          <a:xfrm>
            <a:off x="5265810" y="0"/>
            <a:ext cx="4028440" cy="350520"/>
          </a:xfrm>
          <a:prstGeom prst="rect">
            <a:avLst/>
          </a:prstGeom>
        </p:spPr>
        <p:txBody>
          <a:bodyPr vert="horz" lIns="93166" tIns="46583" rIns="93166" bIns="46583" rtlCol="0"/>
          <a:lstStyle>
            <a:lvl1pPr algn="r">
              <a:defRPr sz="1200"/>
            </a:lvl1pPr>
          </a:lstStyle>
          <a:p>
            <a:fld id="{54D9A0F6-3D42-44C8-BEAC-2EF9F7A9E99B}" type="datetimeFigureOut">
              <a:rPr lang="en-US" smtClean="0"/>
              <a:pPr/>
              <a:t>1/26/16</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66" tIns="46583" rIns="93166" bIns="46583"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66" tIns="46583" rIns="93166" bIns="4658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66" tIns="46583" rIns="93166" bIns="46583"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10" y="6658664"/>
            <a:ext cx="4028440" cy="350520"/>
          </a:xfrm>
          <a:prstGeom prst="rect">
            <a:avLst/>
          </a:prstGeom>
        </p:spPr>
        <p:txBody>
          <a:bodyPr vert="horz" lIns="93166" tIns="46583" rIns="93166" bIns="46583" rtlCol="0" anchor="b"/>
          <a:lstStyle>
            <a:lvl1pPr algn="r">
              <a:defRPr sz="1200"/>
            </a:lvl1pPr>
          </a:lstStyle>
          <a:p>
            <a:fld id="{18844D26-0BE2-4086-B38E-E15881993B32}" type="slidenum">
              <a:rPr lang="en-US" smtClean="0"/>
              <a:pPr/>
              <a:t>‹#›</a:t>
            </a:fld>
            <a:endParaRPr lang="en-US" dirty="0"/>
          </a:p>
        </p:txBody>
      </p:sp>
    </p:spTree>
    <p:extLst>
      <p:ext uri="{BB962C8B-B14F-4D97-AF65-F5344CB8AC3E}">
        <p14:creationId xmlns:p14="http://schemas.microsoft.com/office/powerpoint/2010/main" val="2198937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is selected from Peter Fimmel’s presentation,</a:t>
            </a:r>
            <a:r>
              <a:rPr lang="en-US" baseline="0" dirty="0" smtClean="0"/>
              <a:t> showing the transition from PIP (Pure Immaterial Potential) </a:t>
            </a:r>
            <a:r>
              <a:rPr lang="en-US" baseline="0" smtClean="0"/>
              <a:t>to actualization</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18844D26-0BE2-4086-B38E-E15881993B32}" type="slidenum">
              <a:rPr lang="en-US" smtClean="0"/>
              <a:pPr/>
              <a:t>20</a:t>
            </a:fld>
            <a:endParaRPr lang="en-US" dirty="0"/>
          </a:p>
        </p:txBody>
      </p:sp>
    </p:spTree>
    <p:extLst>
      <p:ext uri="{BB962C8B-B14F-4D97-AF65-F5344CB8AC3E}">
        <p14:creationId xmlns:p14="http://schemas.microsoft.com/office/powerpoint/2010/main" val="3543744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2C908BF-B803-4909-94CB-230033275A40}" type="datetimeFigureOut">
              <a:rPr lang="en-US" smtClean="0"/>
              <a:pPr/>
              <a:t>1/26/16</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A3E645D3-41E1-488F-899B-51C07C13113E}" type="slidenum">
              <a:rPr lang="en-US" smtClean="0"/>
              <a:pPr/>
              <a:t>‹#›</a:t>
            </a:fld>
            <a:endParaRPr lang="en-US" dirty="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C908BF-B803-4909-94CB-230033275A40}" type="datetimeFigureOut">
              <a:rPr lang="en-US" smtClean="0"/>
              <a:pPr/>
              <a:t>1/26/16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E645D3-41E1-488F-899B-51C07C13113E}" type="slidenum">
              <a:rPr lang="en-US" smtClean="0"/>
              <a:pPr/>
              <a:t>‹#›</a:t>
            </a:fld>
            <a:endParaRPr lang="en-US"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C908BF-B803-4909-94CB-230033275A40}" type="datetimeFigureOut">
              <a:rPr lang="en-US" smtClean="0"/>
              <a:pPr/>
              <a:t>1/26/16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E645D3-41E1-488F-899B-51C07C13113E}" type="slidenum">
              <a:rPr lang="en-US" smtClean="0"/>
              <a:pPr/>
              <a:t>‹#›</a:t>
            </a:fld>
            <a:endParaRPr lang="en-US" dirty="0"/>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C908BF-B803-4909-94CB-230033275A40}" type="datetimeFigureOut">
              <a:rPr lang="en-US" smtClean="0"/>
              <a:pPr/>
              <a:t>1/26/16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E645D3-41E1-488F-899B-51C07C13113E}" type="slidenum">
              <a:rPr lang="en-US" smtClean="0"/>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C908BF-B803-4909-94CB-230033275A40}" type="datetimeFigureOut">
              <a:rPr lang="en-US" smtClean="0"/>
              <a:pPr/>
              <a:t>1/26/16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E645D3-41E1-488F-899B-51C07C13113E}" type="slidenum">
              <a:rPr lang="en-US" smtClean="0"/>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C908BF-B803-4909-94CB-230033275A40}" type="datetimeFigureOut">
              <a:rPr lang="en-US" smtClean="0"/>
              <a:pPr/>
              <a:t>1/26/16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E645D3-41E1-488F-899B-51C07C13113E}" type="slidenum">
              <a:rPr lang="en-US" smtClean="0"/>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C908BF-B803-4909-94CB-230033275A40}" type="datetimeFigureOut">
              <a:rPr lang="en-US" smtClean="0"/>
              <a:pPr/>
              <a:t>1/26/16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E645D3-41E1-488F-899B-51C07C13113E}" type="slidenum">
              <a:rPr lang="en-US" smtClean="0"/>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C908BF-B803-4909-94CB-230033275A40}" type="datetimeFigureOut">
              <a:rPr lang="en-US" smtClean="0"/>
              <a:pPr/>
              <a:t>1/26/16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3E645D3-41E1-488F-899B-51C07C13113E}" type="slidenum">
              <a:rPr lang="en-US" smtClean="0"/>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C908BF-B803-4909-94CB-230033275A40}" type="datetimeFigureOut">
              <a:rPr lang="en-US" smtClean="0"/>
              <a:pPr/>
              <a:t>1/26/16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3E645D3-41E1-488F-899B-51C07C13113E}" type="slidenum">
              <a:rPr lang="en-US" smtClean="0"/>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C908BF-B803-4909-94CB-230033275A40}" type="datetimeFigureOut">
              <a:rPr lang="en-US" smtClean="0"/>
              <a:pPr/>
              <a:t>1/26/16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E645D3-41E1-488F-899B-51C07C13113E}" type="slidenum">
              <a:rPr lang="en-US" smtClean="0"/>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C908BF-B803-4909-94CB-230033275A40}" type="datetimeFigureOut">
              <a:rPr lang="en-US" smtClean="0"/>
              <a:pPr/>
              <a:t>1/26/16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E645D3-41E1-488F-899B-51C07C13113E}" type="slidenum">
              <a:rPr lang="en-US" smtClean="0"/>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C908BF-B803-4909-94CB-230033275A40}" type="datetimeFigureOut">
              <a:rPr lang="en-US" smtClean="0"/>
              <a:pPr/>
              <a:t>1/26/16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E645D3-41E1-488F-899B-51C07C13113E}" type="slidenum">
              <a:rPr lang="en-US" smtClean="0"/>
              <a:pPr/>
              <a:t>‹#›</a:t>
            </a:fld>
            <a:endParaRPr lang="en-US" dirty="0"/>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C908BF-B803-4909-94CB-230033275A40}" type="datetimeFigureOut">
              <a:rPr lang="en-US" smtClean="0"/>
              <a:pPr/>
              <a:t>1/26/16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E645D3-41E1-488F-899B-51C07C13113E}" type="slidenum">
              <a:rPr lang="en-US" smtClean="0"/>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C908BF-B803-4909-94CB-230033275A40}" type="datetimeFigureOut">
              <a:rPr lang="en-US" smtClean="0"/>
              <a:pPr/>
              <a:t>1/26/16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E645D3-41E1-488F-899B-51C07C13113E}" type="slidenum">
              <a:rPr lang="en-US" smtClean="0"/>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C908BF-B803-4909-94CB-230033275A40}" type="datetimeFigureOut">
              <a:rPr lang="en-US" smtClean="0"/>
              <a:pPr/>
              <a:t>1/26/16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E645D3-41E1-488F-899B-51C07C13113E}" type="slidenum">
              <a:rPr lang="en-US" smtClean="0"/>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2C908BF-B803-4909-94CB-230033275A40}" type="datetimeFigureOut">
              <a:rPr lang="en-US" smtClean="0"/>
              <a:pPr/>
              <a:t>1/26/16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E645D3-41E1-488F-899B-51C07C13113E}" type="slidenum">
              <a:rPr lang="en-US" smtClean="0"/>
              <a:pPr/>
              <a:t>‹#›</a:t>
            </a:fld>
            <a:endParaRPr lang="en-US"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C908BF-B803-4909-94CB-230033275A40}" type="datetimeFigureOut">
              <a:rPr lang="en-US" smtClean="0"/>
              <a:pPr/>
              <a:t>1/26/16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E645D3-41E1-488F-899B-51C07C13113E}" type="slidenum">
              <a:rPr lang="en-US" smtClean="0"/>
              <a:pPr/>
              <a:t>‹#›</a:t>
            </a:fld>
            <a:endParaRPr lang="en-US"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2C908BF-B803-4909-94CB-230033275A40}" type="datetimeFigureOut">
              <a:rPr lang="en-US" smtClean="0"/>
              <a:pPr/>
              <a:t>1/26/16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3E645D3-41E1-488F-899B-51C07C13113E}" type="slidenum">
              <a:rPr lang="en-US" smtClean="0"/>
              <a:pPr/>
              <a:t>‹#›</a:t>
            </a:fld>
            <a:endParaRPr lang="en-US" dirty="0"/>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2C908BF-B803-4909-94CB-230033275A40}" type="datetimeFigureOut">
              <a:rPr lang="en-US" smtClean="0"/>
              <a:pPr/>
              <a:t>1/26/16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3E645D3-41E1-488F-899B-51C07C13113E}" type="slidenum">
              <a:rPr lang="en-US" smtClean="0"/>
              <a:pPr/>
              <a:t>‹#›</a:t>
            </a:fld>
            <a:endParaRPr lang="en-US" dirty="0"/>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C908BF-B803-4909-94CB-230033275A40}" type="datetimeFigureOut">
              <a:rPr lang="en-US" smtClean="0"/>
              <a:pPr/>
              <a:t>1/26/16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E645D3-41E1-488F-899B-51C07C13113E}" type="slidenum">
              <a:rPr lang="en-US" smtClean="0"/>
              <a:pPr/>
              <a:t>‹#›</a:t>
            </a:fld>
            <a:endParaRPr lang="en-US"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C908BF-B803-4909-94CB-230033275A40}" type="datetimeFigureOut">
              <a:rPr lang="en-US" smtClean="0"/>
              <a:pPr/>
              <a:t>1/26/16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E645D3-41E1-488F-899B-51C07C13113E}" type="slidenum">
              <a:rPr lang="en-US" smtClean="0"/>
              <a:pPr/>
              <a:t>‹#›</a:t>
            </a:fld>
            <a:endParaRPr lang="en-US"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2C908BF-B803-4909-94CB-230033275A40}" type="datetimeFigureOut">
              <a:rPr lang="en-US" smtClean="0"/>
              <a:pPr/>
              <a:t>1/26/16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A3E645D3-41E1-488F-899B-51C07C13113E}"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2C908BF-B803-4909-94CB-230033275A40}" type="datetimeFigureOut">
              <a:rPr lang="en-US" smtClean="0"/>
              <a:pPr/>
              <a:t>1/26/16</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3E645D3-41E1-488F-899B-51C07C13113E}"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med">
    <p:fad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C908BF-B803-4909-94CB-230033275A40}" type="datetimeFigureOut">
              <a:rPr lang="en-US" smtClean="0"/>
              <a:pPr/>
              <a:t>1/26/16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E645D3-41E1-488F-899B-51C07C13113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spd="med">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xml"/><Relationship Id="rId3" Type="http://schemas.openxmlformats.org/officeDocument/2006/relationships/image" Target="../media/image3.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8639" y="1861072"/>
            <a:ext cx="6852621" cy="2431435"/>
          </a:xfrm>
          <a:prstGeom prst="rect">
            <a:avLst/>
          </a:prstGeom>
          <a:noFill/>
        </p:spPr>
        <p:txBody>
          <a:bodyPr wrap="square" rtlCol="0">
            <a:spAutoFit/>
          </a:bodyPr>
          <a:lstStyle/>
          <a:p>
            <a:r>
              <a:rPr lang="en-US" sz="4000" b="1" dirty="0">
                <a:latin typeface="Helvetica" charset="0"/>
                <a:ea typeface="Helvetica" charset="0"/>
                <a:cs typeface="Helvetica" charset="0"/>
              </a:rPr>
              <a:t>SEIZING AN ALTERNATIVE </a:t>
            </a:r>
            <a:endParaRPr lang="en-US" sz="4000" dirty="0">
              <a:latin typeface="Helvetica" charset="0"/>
              <a:ea typeface="Helvetica" charset="0"/>
              <a:cs typeface="Helvetica" charset="0"/>
            </a:endParaRPr>
          </a:p>
          <a:p>
            <a:r>
              <a:rPr lang="en-US" sz="2800" b="1" dirty="0">
                <a:latin typeface="Helvetica" charset="0"/>
                <a:ea typeface="Helvetica" charset="0"/>
                <a:cs typeface="Helvetica" charset="0"/>
              </a:rPr>
              <a:t>Toward an Ecological Civilization </a:t>
            </a:r>
            <a:endParaRPr lang="en-US" sz="2800" b="1" dirty="0" smtClean="0">
              <a:latin typeface="Helvetica" charset="0"/>
              <a:ea typeface="Helvetica" charset="0"/>
              <a:cs typeface="Helvetica" charset="0"/>
            </a:endParaRPr>
          </a:p>
          <a:p>
            <a:r>
              <a:rPr lang="en-US" sz="2800" b="1" dirty="0" smtClean="0">
                <a:latin typeface="Helvetica" charset="0"/>
                <a:ea typeface="Helvetica" charset="0"/>
                <a:cs typeface="Helvetica" charset="0"/>
              </a:rPr>
              <a:t>June </a:t>
            </a:r>
            <a:r>
              <a:rPr lang="en-US" sz="2800" b="1" dirty="0">
                <a:latin typeface="Helvetica" charset="0"/>
                <a:ea typeface="Helvetica" charset="0"/>
                <a:cs typeface="Helvetica" charset="0"/>
              </a:rPr>
              <a:t>4-7, 2015</a:t>
            </a:r>
            <a:br>
              <a:rPr lang="en-US" sz="2800" b="1" dirty="0">
                <a:latin typeface="Helvetica" charset="0"/>
                <a:ea typeface="Helvetica" charset="0"/>
                <a:cs typeface="Helvetica" charset="0"/>
              </a:rPr>
            </a:br>
            <a:r>
              <a:rPr lang="en-US" sz="2800" b="1" dirty="0" smtClean="0">
                <a:solidFill>
                  <a:schemeClr val="bg1">
                    <a:lumMod val="65000"/>
                  </a:schemeClr>
                </a:solidFill>
                <a:latin typeface="Helvetica" charset="0"/>
                <a:ea typeface="Helvetica" charset="0"/>
                <a:cs typeface="Helvetica" charset="0"/>
              </a:rPr>
              <a:t>Section IV: </a:t>
            </a:r>
            <a:r>
              <a:rPr lang="en-US" sz="2800" b="1" dirty="0" err="1" smtClean="0">
                <a:solidFill>
                  <a:schemeClr val="bg1">
                    <a:lumMod val="65000"/>
                  </a:schemeClr>
                </a:solidFill>
                <a:latin typeface="Helvetica" charset="0"/>
                <a:ea typeface="Helvetica" charset="0"/>
                <a:cs typeface="Helvetica" charset="0"/>
              </a:rPr>
              <a:t>Reenvisioning</a:t>
            </a:r>
            <a:r>
              <a:rPr lang="en-US" sz="2800" b="1" dirty="0" smtClean="0">
                <a:solidFill>
                  <a:schemeClr val="bg1">
                    <a:lumMod val="65000"/>
                  </a:schemeClr>
                </a:solidFill>
                <a:latin typeface="Helvetica" charset="0"/>
                <a:ea typeface="Helvetica" charset="0"/>
                <a:cs typeface="Helvetica" charset="0"/>
              </a:rPr>
              <a:t> Nature; </a:t>
            </a:r>
            <a:r>
              <a:rPr lang="en-US" sz="2800" b="1" dirty="0" err="1" smtClean="0">
                <a:solidFill>
                  <a:schemeClr val="bg1">
                    <a:lumMod val="65000"/>
                  </a:schemeClr>
                </a:solidFill>
                <a:latin typeface="Helvetica" charset="0"/>
                <a:ea typeface="Helvetica" charset="0"/>
                <a:cs typeface="Helvetica" charset="0"/>
              </a:rPr>
              <a:t>Reenvisioning</a:t>
            </a:r>
            <a:r>
              <a:rPr lang="en-US" sz="2800" b="1" dirty="0" smtClean="0">
                <a:solidFill>
                  <a:schemeClr val="bg1">
                    <a:lumMod val="65000"/>
                  </a:schemeClr>
                </a:solidFill>
                <a:latin typeface="Helvetica" charset="0"/>
                <a:ea typeface="Helvetica" charset="0"/>
                <a:cs typeface="Helvetica" charset="0"/>
              </a:rPr>
              <a:t> Science</a:t>
            </a:r>
            <a:endParaRPr lang="en-US" sz="2800" dirty="0">
              <a:solidFill>
                <a:schemeClr val="bg1">
                  <a:lumMod val="65000"/>
                </a:schemeClr>
              </a:solidFill>
              <a:latin typeface="Helvetica" charset="0"/>
              <a:ea typeface="Helvetica" charset="0"/>
              <a:cs typeface="Helvetica"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3453" y="2404437"/>
            <a:ext cx="1947134" cy="1947134"/>
          </a:xfrm>
          <a:prstGeom prst="rect">
            <a:avLst/>
          </a:prstGeom>
        </p:spPr>
      </p:pic>
    </p:spTree>
    <p:extLst>
      <p:ext uri="{BB962C8B-B14F-4D97-AF65-F5344CB8AC3E}">
        <p14:creationId xmlns:p14="http://schemas.microsoft.com/office/powerpoint/2010/main" val="322288165"/>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z="3600" dirty="0" smtClean="0">
                <a:solidFill>
                  <a:schemeClr val="accent2">
                    <a:lumMod val="60000"/>
                    <a:lumOff val="40000"/>
                  </a:schemeClr>
                </a:solidFill>
              </a:rPr>
              <a:t>The Easy Way Out</a:t>
            </a:r>
            <a:endParaRPr lang="en-US" sz="3600" dirty="0">
              <a:solidFill>
                <a:schemeClr val="accent2">
                  <a:lumMod val="60000"/>
                  <a:lumOff val="40000"/>
                </a:schemeClr>
              </a:solidFill>
            </a:endParaRPr>
          </a:p>
        </p:txBody>
      </p:sp>
      <p:sp>
        <p:nvSpPr>
          <p:cNvPr id="3" name="Content Placeholder 2"/>
          <p:cNvSpPr>
            <a:spLocks noGrp="1"/>
          </p:cNvSpPr>
          <p:nvPr>
            <p:ph idx="1"/>
          </p:nvPr>
        </p:nvSpPr>
        <p:spPr>
          <a:xfrm>
            <a:off x="457200" y="2402204"/>
            <a:ext cx="8229600" cy="3998596"/>
          </a:xfrm>
        </p:spPr>
        <p:txBody>
          <a:bodyPr>
            <a:normAutofit/>
          </a:bodyPr>
          <a:lstStyle/>
          <a:p>
            <a:pPr>
              <a:spcBef>
                <a:spcPts val="600"/>
              </a:spcBef>
              <a:spcAft>
                <a:spcPts val="1200"/>
              </a:spcAft>
            </a:pPr>
            <a:r>
              <a:rPr lang="en-US" dirty="0" smtClean="0"/>
              <a:t>Deny Premise 1.</a:t>
            </a:r>
          </a:p>
          <a:p>
            <a:pPr>
              <a:spcBef>
                <a:spcPts val="600"/>
              </a:spcBef>
              <a:spcAft>
                <a:spcPts val="1200"/>
              </a:spcAft>
            </a:pPr>
            <a:r>
              <a:rPr lang="en-US" dirty="0" smtClean="0"/>
              <a:t>That is, </a:t>
            </a:r>
            <a:r>
              <a:rPr lang="en-US" dirty="0"/>
              <a:t>implicitly or explicitly </a:t>
            </a:r>
            <a:r>
              <a:rPr lang="en-US" dirty="0" smtClean="0"/>
              <a:t>accept </a:t>
            </a:r>
            <a:r>
              <a:rPr lang="en-US" dirty="0"/>
              <a:t>the something-from-nothing </a:t>
            </a:r>
            <a:r>
              <a:rPr lang="en-US" dirty="0" smtClean="0"/>
              <a:t>entrance of experience into reality </a:t>
            </a:r>
            <a:r>
              <a:rPr lang="en-US" dirty="0"/>
              <a:t>and </a:t>
            </a:r>
            <a:r>
              <a:rPr lang="en-US" dirty="0" smtClean="0"/>
              <a:t>go </a:t>
            </a:r>
            <a:r>
              <a:rPr lang="en-US" dirty="0"/>
              <a:t>on with </a:t>
            </a:r>
            <a:r>
              <a:rPr lang="en-US" dirty="0" smtClean="0"/>
              <a:t>other</a:t>
            </a:r>
            <a:r>
              <a:rPr lang="en-US" dirty="0"/>
              <a:t>, more tractable work</a:t>
            </a:r>
            <a:r>
              <a:rPr lang="en-US" dirty="0" smtClean="0"/>
              <a:t>.</a:t>
            </a:r>
          </a:p>
          <a:p>
            <a:pPr>
              <a:spcBef>
                <a:spcPts val="600"/>
              </a:spcBef>
              <a:spcAft>
                <a:spcPts val="1200"/>
              </a:spcAft>
            </a:pPr>
            <a:r>
              <a:rPr lang="en-US" dirty="0" smtClean="0"/>
              <a:t>(Well, there is the Mind-Body Problem...)</a:t>
            </a:r>
          </a:p>
        </p:txBody>
      </p:sp>
    </p:spTree>
    <p:extLst>
      <p:ext uri="{BB962C8B-B14F-4D97-AF65-F5344CB8AC3E}">
        <p14:creationId xmlns:p14="http://schemas.microsoft.com/office/powerpoint/2010/main" val="1950723616"/>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1506"/>
            <a:ext cx="8229600" cy="1143000"/>
          </a:xfrm>
        </p:spPr>
        <p:txBody>
          <a:bodyPr/>
          <a:lstStyle/>
          <a:p>
            <a:r>
              <a:rPr lang="en-US" sz="3600" dirty="0" smtClean="0">
                <a:solidFill>
                  <a:schemeClr val="accent2">
                    <a:lumMod val="60000"/>
                    <a:lumOff val="40000"/>
                  </a:schemeClr>
                </a:solidFill>
              </a:rPr>
              <a:t>Feynman on the Ontological Commitment to Photons</a:t>
            </a:r>
            <a:endParaRPr lang="en-US" sz="3600" dirty="0">
              <a:solidFill>
                <a:schemeClr val="accent2">
                  <a:lumMod val="60000"/>
                  <a:lumOff val="40000"/>
                </a:schemeClr>
              </a:solidFill>
            </a:endParaRPr>
          </a:p>
        </p:txBody>
      </p:sp>
      <p:sp>
        <p:nvSpPr>
          <p:cNvPr id="3" name="Content Placeholder 2"/>
          <p:cNvSpPr>
            <a:spLocks noGrp="1"/>
          </p:cNvSpPr>
          <p:nvPr>
            <p:ph idx="1"/>
          </p:nvPr>
        </p:nvSpPr>
        <p:spPr>
          <a:xfrm>
            <a:off x="457200" y="2158366"/>
            <a:ext cx="8229600" cy="3998596"/>
          </a:xfrm>
        </p:spPr>
        <p:txBody>
          <a:bodyPr>
            <a:normAutofit lnSpcReduction="10000"/>
          </a:bodyPr>
          <a:lstStyle/>
          <a:p>
            <a:pPr marL="0" indent="0">
              <a:spcBef>
                <a:spcPts val="600"/>
              </a:spcBef>
              <a:spcAft>
                <a:spcPts val="1200"/>
              </a:spcAft>
              <a:buNone/>
            </a:pPr>
            <a:r>
              <a:rPr lang="en-US" dirty="0" smtClean="0"/>
              <a:t>“Newton </a:t>
            </a:r>
            <a:r>
              <a:rPr lang="en-US" dirty="0"/>
              <a:t>thought that light was made up of particles—he called them “corpuscles”—and he was right (but the reasoning that he used to come to that decision was erroneous). We know that light is made of particles because we can take a very sensitive instrument that makes clicks when light shines on it, and if the light gets dimmer, the clicks remain just as loud—there are just fewer of them. Thus light is something like raindrops—each little lump of light is called a photon—and if the light is all one color, all the </a:t>
            </a:r>
            <a:r>
              <a:rPr lang="en-US" dirty="0" smtClean="0"/>
              <a:t>‘raindrops’ </a:t>
            </a:r>
            <a:r>
              <a:rPr lang="en-US" dirty="0"/>
              <a:t>are the same size</a:t>
            </a:r>
            <a:r>
              <a:rPr lang="en-US" dirty="0" smtClean="0"/>
              <a:t>.” </a:t>
            </a:r>
          </a:p>
        </p:txBody>
      </p:sp>
    </p:spTree>
    <p:extLst>
      <p:ext uri="{BB962C8B-B14F-4D97-AF65-F5344CB8AC3E}">
        <p14:creationId xmlns:p14="http://schemas.microsoft.com/office/powerpoint/2010/main" val="441411631"/>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1506"/>
            <a:ext cx="8229600" cy="1143000"/>
          </a:xfrm>
        </p:spPr>
        <p:txBody>
          <a:bodyPr/>
          <a:lstStyle/>
          <a:p>
            <a:r>
              <a:rPr lang="en-US" sz="3600" dirty="0" smtClean="0">
                <a:solidFill>
                  <a:schemeClr val="accent2">
                    <a:lumMod val="60000"/>
                    <a:lumOff val="40000"/>
                  </a:schemeClr>
                </a:solidFill>
              </a:rPr>
              <a:t>Travelling Alone at the Speed of Light</a:t>
            </a:r>
            <a:endParaRPr lang="en-US" sz="3600" dirty="0">
              <a:solidFill>
                <a:schemeClr val="accent2">
                  <a:lumMod val="60000"/>
                  <a:lumOff val="40000"/>
                </a:schemeClr>
              </a:solidFill>
            </a:endParaRPr>
          </a:p>
        </p:txBody>
      </p:sp>
      <p:sp>
        <p:nvSpPr>
          <p:cNvPr id="4" name="Content Placeholder 2"/>
          <p:cNvSpPr>
            <a:spLocks noGrp="1"/>
          </p:cNvSpPr>
          <p:nvPr>
            <p:ph idx="1"/>
          </p:nvPr>
        </p:nvSpPr>
        <p:spPr>
          <a:xfrm>
            <a:off x="457200" y="2402204"/>
            <a:ext cx="8229600" cy="3998596"/>
          </a:xfrm>
        </p:spPr>
        <p:txBody>
          <a:bodyPr>
            <a:normAutofit/>
          </a:bodyPr>
          <a:lstStyle/>
          <a:p>
            <a:pPr>
              <a:spcBef>
                <a:spcPts val="600"/>
              </a:spcBef>
              <a:spcAft>
                <a:spcPts val="1200"/>
              </a:spcAft>
            </a:pPr>
            <a:r>
              <a:rPr lang="en-US" dirty="0" smtClean="0"/>
              <a:t>The photon constitutes a society, independently of its physical wave-particle duality.</a:t>
            </a:r>
          </a:p>
          <a:p>
            <a:pPr>
              <a:spcBef>
                <a:spcPts val="600"/>
              </a:spcBef>
              <a:spcAft>
                <a:spcPts val="1200"/>
              </a:spcAft>
            </a:pPr>
            <a:r>
              <a:rPr lang="en-US" dirty="0" smtClean="0"/>
              <a:t>“</a:t>
            </a:r>
            <a:r>
              <a:rPr lang="en-US" dirty="0"/>
              <a:t>To constitute a society, the class-name has got to apply to each member, by reason of genetic derivation from other members of that same society</a:t>
            </a:r>
            <a:r>
              <a:rPr lang="en-US" dirty="0" smtClean="0"/>
              <a:t>.”</a:t>
            </a:r>
          </a:p>
          <a:p>
            <a:pPr>
              <a:spcBef>
                <a:spcPts val="600"/>
              </a:spcBef>
              <a:spcAft>
                <a:spcPts val="1200"/>
              </a:spcAft>
            </a:pPr>
            <a:r>
              <a:rPr lang="en-US" dirty="0" smtClean="0"/>
              <a:t>What sense can one then make of this? Thinking about time…</a:t>
            </a:r>
          </a:p>
        </p:txBody>
      </p:sp>
    </p:spTree>
    <p:extLst>
      <p:ext uri="{BB962C8B-B14F-4D97-AF65-F5344CB8AC3E}">
        <p14:creationId xmlns:p14="http://schemas.microsoft.com/office/powerpoint/2010/main" val="1590887373"/>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1506"/>
            <a:ext cx="8229600" cy="1143000"/>
          </a:xfrm>
        </p:spPr>
        <p:txBody>
          <a:bodyPr/>
          <a:lstStyle/>
          <a:p>
            <a:r>
              <a:rPr lang="en-US" sz="3600" dirty="0" smtClean="0">
                <a:solidFill>
                  <a:schemeClr val="accent2">
                    <a:lumMod val="60000"/>
                    <a:lumOff val="40000"/>
                  </a:schemeClr>
                </a:solidFill>
              </a:rPr>
              <a:t>Two Notions of Time (Fagg)</a:t>
            </a:r>
            <a:endParaRPr lang="en-US" sz="3600" dirty="0">
              <a:solidFill>
                <a:schemeClr val="accent2">
                  <a:lumMod val="60000"/>
                  <a:lumOff val="40000"/>
                </a:schemeClr>
              </a:solidFill>
            </a:endParaRPr>
          </a:p>
        </p:txBody>
      </p:sp>
      <p:sp>
        <p:nvSpPr>
          <p:cNvPr id="4" name="Content Placeholder 2"/>
          <p:cNvSpPr>
            <a:spLocks noGrp="1"/>
          </p:cNvSpPr>
          <p:nvPr>
            <p:ph idx="1"/>
          </p:nvPr>
        </p:nvSpPr>
        <p:spPr>
          <a:xfrm>
            <a:off x="457200" y="2402204"/>
            <a:ext cx="8229600" cy="3998596"/>
          </a:xfrm>
        </p:spPr>
        <p:txBody>
          <a:bodyPr>
            <a:normAutofit/>
          </a:bodyPr>
          <a:lstStyle/>
          <a:p>
            <a:pPr>
              <a:spcBef>
                <a:spcPts val="600"/>
              </a:spcBef>
              <a:spcAft>
                <a:spcPts val="1200"/>
              </a:spcAft>
            </a:pPr>
            <a:r>
              <a:rPr lang="en-US" dirty="0"/>
              <a:t>S</a:t>
            </a:r>
            <a:r>
              <a:rPr lang="en-US" dirty="0" smtClean="0"/>
              <a:t>ubjective </a:t>
            </a:r>
            <a:r>
              <a:rPr lang="en-US" dirty="0"/>
              <a:t>and </a:t>
            </a:r>
            <a:r>
              <a:rPr lang="en-US" dirty="0" smtClean="0"/>
              <a:t>continuous time.</a:t>
            </a:r>
          </a:p>
          <a:p>
            <a:pPr>
              <a:spcBef>
                <a:spcPts val="600"/>
              </a:spcBef>
              <a:spcAft>
                <a:spcPts val="1200"/>
              </a:spcAft>
            </a:pPr>
            <a:r>
              <a:rPr lang="en-US" dirty="0" smtClean="0"/>
              <a:t>Objective </a:t>
            </a:r>
            <a:r>
              <a:rPr lang="en-US" dirty="0"/>
              <a:t>and </a:t>
            </a:r>
            <a:r>
              <a:rPr lang="en-US" dirty="0" smtClean="0"/>
              <a:t>discrete time.</a:t>
            </a:r>
          </a:p>
          <a:p>
            <a:pPr>
              <a:spcBef>
                <a:spcPts val="600"/>
              </a:spcBef>
              <a:spcAft>
                <a:spcPts val="1200"/>
              </a:spcAft>
            </a:pPr>
            <a:r>
              <a:rPr lang="en-US" dirty="0" smtClean="0"/>
              <a:t>Taking </a:t>
            </a:r>
            <a:r>
              <a:rPr lang="en-US" dirty="0"/>
              <a:t>subjectivity off the table, as Science does, the experiential-subjective state at best supervenes on the physical state, and yet the latter, from the perspective of the photon, is frozen in physical time</a:t>
            </a:r>
            <a:r>
              <a:rPr lang="en-US" dirty="0" smtClean="0"/>
              <a:t>.</a:t>
            </a:r>
          </a:p>
        </p:txBody>
      </p:sp>
    </p:spTree>
    <p:extLst>
      <p:ext uri="{BB962C8B-B14F-4D97-AF65-F5344CB8AC3E}">
        <p14:creationId xmlns:p14="http://schemas.microsoft.com/office/powerpoint/2010/main" val="46640827"/>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4125"/>
            <a:ext cx="8229600" cy="1143000"/>
          </a:xfrm>
        </p:spPr>
        <p:txBody>
          <a:bodyPr/>
          <a:lstStyle/>
          <a:p>
            <a:r>
              <a:rPr lang="en-US" sz="3600" dirty="0" smtClean="0">
                <a:solidFill>
                  <a:schemeClr val="accent2">
                    <a:lumMod val="60000"/>
                    <a:lumOff val="40000"/>
                  </a:schemeClr>
                </a:solidFill>
              </a:rPr>
              <a:t>The Question (Take Three)</a:t>
            </a:r>
            <a:endParaRPr lang="en-US" sz="3600" dirty="0">
              <a:solidFill>
                <a:schemeClr val="accent2">
                  <a:lumMod val="60000"/>
                  <a:lumOff val="40000"/>
                </a:schemeClr>
              </a:solidFill>
            </a:endParaRPr>
          </a:p>
        </p:txBody>
      </p:sp>
      <p:sp>
        <p:nvSpPr>
          <p:cNvPr id="4" name="Content Placeholder 2"/>
          <p:cNvSpPr>
            <a:spLocks noGrp="1"/>
          </p:cNvSpPr>
          <p:nvPr>
            <p:ph idx="1"/>
          </p:nvPr>
        </p:nvSpPr>
        <p:spPr>
          <a:xfrm>
            <a:off x="457200" y="1958055"/>
            <a:ext cx="8229600" cy="3998596"/>
          </a:xfrm>
        </p:spPr>
        <p:txBody>
          <a:bodyPr>
            <a:normAutofit/>
          </a:bodyPr>
          <a:lstStyle/>
          <a:p>
            <a:pPr marL="0" indent="0">
              <a:buNone/>
            </a:pPr>
            <a:r>
              <a:rPr lang="en-US" dirty="0">
                <a:solidFill>
                  <a:schemeClr val="accent3">
                    <a:lumMod val="40000"/>
                    <a:lumOff val="60000"/>
                  </a:schemeClr>
                </a:solidFill>
              </a:rPr>
              <a:t>The photon does move through physical time insofar as, in the reference frame of any given observer, we might want to say it is here at this time and there at that time, but according to Premise 2, it cannot experience the intervening time in its own frame because no physical time passes; there can be no antecedent physical data. And if this is so, how can we speak of the internal </a:t>
            </a:r>
            <a:r>
              <a:rPr lang="en-US" i="1" dirty="0">
                <a:solidFill>
                  <a:schemeClr val="accent3">
                    <a:lumMod val="40000"/>
                    <a:lumOff val="60000"/>
                  </a:schemeClr>
                </a:solidFill>
              </a:rPr>
              <a:t>creative progression</a:t>
            </a:r>
            <a:r>
              <a:rPr lang="en-US" dirty="0">
                <a:solidFill>
                  <a:schemeClr val="accent3">
                    <a:lumMod val="40000"/>
                    <a:lumOff val="60000"/>
                  </a:schemeClr>
                </a:solidFill>
              </a:rPr>
              <a:t> of actual entities that must participate in the genetic derivation of any society? </a:t>
            </a:r>
            <a:endParaRPr lang="en-US" dirty="0" smtClean="0">
              <a:solidFill>
                <a:schemeClr val="accent3">
                  <a:lumMod val="40000"/>
                  <a:lumOff val="60000"/>
                </a:schemeClr>
              </a:solidFill>
            </a:endParaRPr>
          </a:p>
        </p:txBody>
      </p:sp>
    </p:spTree>
    <p:extLst>
      <p:ext uri="{BB962C8B-B14F-4D97-AF65-F5344CB8AC3E}">
        <p14:creationId xmlns:p14="http://schemas.microsoft.com/office/powerpoint/2010/main" val="3028970217"/>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z="3600" dirty="0" smtClean="0">
                <a:solidFill>
                  <a:schemeClr val="accent2">
                    <a:lumMod val="60000"/>
                    <a:lumOff val="40000"/>
                  </a:schemeClr>
                </a:solidFill>
              </a:rPr>
              <a:t>Four Provisional Resolutions: R1</a:t>
            </a:r>
            <a:endParaRPr lang="en-US" sz="3600" dirty="0">
              <a:solidFill>
                <a:schemeClr val="accent2">
                  <a:lumMod val="60000"/>
                  <a:lumOff val="40000"/>
                </a:schemeClr>
              </a:solidFill>
            </a:endParaRPr>
          </a:p>
        </p:txBody>
      </p:sp>
      <p:sp>
        <p:nvSpPr>
          <p:cNvPr id="3" name="Content Placeholder 2"/>
          <p:cNvSpPr>
            <a:spLocks noGrp="1"/>
          </p:cNvSpPr>
          <p:nvPr>
            <p:ph idx="1"/>
          </p:nvPr>
        </p:nvSpPr>
        <p:spPr>
          <a:xfrm>
            <a:off x="457200" y="2402204"/>
            <a:ext cx="8229600" cy="3998596"/>
          </a:xfrm>
        </p:spPr>
        <p:txBody>
          <a:bodyPr>
            <a:normAutofit/>
          </a:bodyPr>
          <a:lstStyle/>
          <a:p>
            <a:pPr>
              <a:spcBef>
                <a:spcPts val="600"/>
              </a:spcBef>
              <a:spcAft>
                <a:spcPts val="1200"/>
              </a:spcAft>
            </a:pPr>
            <a:r>
              <a:rPr lang="en-US" dirty="0"/>
              <a:t>Experience requires subjective time but neither requires nor supervenes on physical time. </a:t>
            </a:r>
            <a:endParaRPr lang="en-US" dirty="0" smtClean="0"/>
          </a:p>
          <a:p>
            <a:pPr>
              <a:spcBef>
                <a:spcPts val="600"/>
              </a:spcBef>
              <a:spcAft>
                <a:spcPts val="1200"/>
              </a:spcAft>
            </a:pPr>
            <a:r>
              <a:rPr lang="en-US" dirty="0" smtClean="0"/>
              <a:t>But how </a:t>
            </a:r>
            <a:r>
              <a:rPr lang="en-US" dirty="0"/>
              <a:t>to prehend prior actual </a:t>
            </a:r>
            <a:r>
              <a:rPr lang="en-US" dirty="0" smtClean="0"/>
              <a:t>occasions? </a:t>
            </a:r>
          </a:p>
          <a:p>
            <a:pPr>
              <a:spcBef>
                <a:spcPts val="600"/>
              </a:spcBef>
              <a:spcAft>
                <a:spcPts val="1200"/>
              </a:spcAft>
            </a:pPr>
            <a:r>
              <a:rPr lang="en-US" dirty="0" smtClean="0"/>
              <a:t>The </a:t>
            </a:r>
            <a:r>
              <a:rPr lang="en-US" dirty="0"/>
              <a:t>dissociation of experience from physical time (and therefore real events) raises the specter of dualism.</a:t>
            </a:r>
            <a:endParaRPr lang="en-US" dirty="0" smtClean="0"/>
          </a:p>
        </p:txBody>
      </p:sp>
    </p:spTree>
    <p:extLst>
      <p:ext uri="{BB962C8B-B14F-4D97-AF65-F5344CB8AC3E}">
        <p14:creationId xmlns:p14="http://schemas.microsoft.com/office/powerpoint/2010/main" val="4241185421"/>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913"/>
            <a:ext cx="8229600" cy="1143000"/>
          </a:xfrm>
        </p:spPr>
        <p:txBody>
          <a:bodyPr/>
          <a:lstStyle/>
          <a:p>
            <a:r>
              <a:rPr lang="en-US" sz="3600" dirty="0" smtClean="0">
                <a:solidFill>
                  <a:schemeClr val="accent2">
                    <a:lumMod val="60000"/>
                    <a:lumOff val="40000"/>
                  </a:schemeClr>
                </a:solidFill>
              </a:rPr>
              <a:t>Four Provisional Resolutions: R2</a:t>
            </a:r>
            <a:endParaRPr lang="en-US" sz="3600" dirty="0">
              <a:solidFill>
                <a:schemeClr val="accent2">
                  <a:lumMod val="60000"/>
                  <a:lumOff val="40000"/>
                </a:schemeClr>
              </a:solidFill>
            </a:endParaRPr>
          </a:p>
        </p:txBody>
      </p:sp>
      <p:sp>
        <p:nvSpPr>
          <p:cNvPr id="3" name="Content Placeholder 2"/>
          <p:cNvSpPr>
            <a:spLocks noGrp="1"/>
          </p:cNvSpPr>
          <p:nvPr>
            <p:ph idx="1"/>
          </p:nvPr>
        </p:nvSpPr>
        <p:spPr>
          <a:xfrm>
            <a:off x="457200" y="2019029"/>
            <a:ext cx="8229600" cy="3998596"/>
          </a:xfrm>
        </p:spPr>
        <p:txBody>
          <a:bodyPr>
            <a:normAutofit/>
          </a:bodyPr>
          <a:lstStyle/>
          <a:p>
            <a:pPr>
              <a:spcBef>
                <a:spcPts val="600"/>
              </a:spcBef>
              <a:spcAft>
                <a:spcPts val="1200"/>
              </a:spcAft>
            </a:pPr>
            <a:r>
              <a:rPr lang="en-US" dirty="0"/>
              <a:t>Experience </a:t>
            </a:r>
            <a:r>
              <a:rPr lang="en-US" dirty="0" smtClean="0"/>
              <a:t>does </a:t>
            </a:r>
            <a:r>
              <a:rPr lang="en-US" dirty="0"/>
              <a:t>not </a:t>
            </a:r>
            <a:r>
              <a:rPr lang="en-US" dirty="0" smtClean="0"/>
              <a:t>even require </a:t>
            </a:r>
            <a:r>
              <a:rPr lang="en-US" dirty="0"/>
              <a:t>subjective time. </a:t>
            </a:r>
            <a:endParaRPr lang="en-US" dirty="0" smtClean="0"/>
          </a:p>
          <a:p>
            <a:pPr>
              <a:spcBef>
                <a:spcPts val="600"/>
              </a:spcBef>
              <a:spcAft>
                <a:spcPts val="1200"/>
              </a:spcAft>
            </a:pPr>
            <a:r>
              <a:rPr lang="en-US" dirty="0" smtClean="0"/>
              <a:t>Maybe </a:t>
            </a:r>
            <a:r>
              <a:rPr lang="en-US" dirty="0"/>
              <a:t>we can make sense of this repugnant proposal, but it still falls hard </a:t>
            </a:r>
            <a:r>
              <a:rPr lang="en-US" dirty="0" smtClean="0"/>
              <a:t>against the first objection to R1.</a:t>
            </a:r>
          </a:p>
          <a:p>
            <a:pPr>
              <a:spcBef>
                <a:spcPts val="600"/>
              </a:spcBef>
              <a:spcAft>
                <a:spcPts val="1200"/>
              </a:spcAft>
            </a:pPr>
            <a:r>
              <a:rPr lang="en-US" dirty="0"/>
              <a:t>T</a:t>
            </a:r>
            <a:r>
              <a:rPr lang="en-US" dirty="0" smtClean="0"/>
              <a:t>he </a:t>
            </a:r>
            <a:r>
              <a:rPr lang="en-US" dirty="0"/>
              <a:t>denial of R1 and R2 affirms P2, and we must look elsewhere.  </a:t>
            </a:r>
            <a:r>
              <a:rPr lang="en-US" dirty="0" smtClean="0"/>
              <a:t>Moreover, the </a:t>
            </a:r>
            <a:r>
              <a:rPr lang="en-US" dirty="0"/>
              <a:t>supervenience of subjective time on physical time is inconsistent with Whitehead insofar as it subverts the notion of creative advancement.</a:t>
            </a:r>
            <a:endParaRPr lang="en-US" dirty="0" smtClean="0"/>
          </a:p>
        </p:txBody>
      </p:sp>
    </p:spTree>
    <p:extLst>
      <p:ext uri="{BB962C8B-B14F-4D97-AF65-F5344CB8AC3E}">
        <p14:creationId xmlns:p14="http://schemas.microsoft.com/office/powerpoint/2010/main" val="2588010123"/>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z="3600" dirty="0" smtClean="0">
                <a:solidFill>
                  <a:schemeClr val="accent2">
                    <a:lumMod val="60000"/>
                    <a:lumOff val="40000"/>
                  </a:schemeClr>
                </a:solidFill>
              </a:rPr>
              <a:t>Four Provisional Resolutions: R3</a:t>
            </a:r>
            <a:endParaRPr lang="en-US" sz="3600" dirty="0">
              <a:solidFill>
                <a:schemeClr val="accent2">
                  <a:lumMod val="60000"/>
                  <a:lumOff val="40000"/>
                </a:schemeClr>
              </a:solidFill>
            </a:endParaRPr>
          </a:p>
        </p:txBody>
      </p:sp>
      <p:sp>
        <p:nvSpPr>
          <p:cNvPr id="3" name="Content Placeholder 2"/>
          <p:cNvSpPr>
            <a:spLocks noGrp="1"/>
          </p:cNvSpPr>
          <p:nvPr>
            <p:ph idx="1"/>
          </p:nvPr>
        </p:nvSpPr>
        <p:spPr>
          <a:xfrm>
            <a:off x="457200" y="2402204"/>
            <a:ext cx="8229600" cy="3998596"/>
          </a:xfrm>
        </p:spPr>
        <p:txBody>
          <a:bodyPr>
            <a:normAutofit/>
          </a:bodyPr>
          <a:lstStyle/>
          <a:p>
            <a:pPr>
              <a:spcBef>
                <a:spcPts val="600"/>
              </a:spcBef>
              <a:spcAft>
                <a:spcPts val="1200"/>
              </a:spcAft>
            </a:pPr>
            <a:r>
              <a:rPr lang="en-US" dirty="0"/>
              <a:t>The </a:t>
            </a:r>
            <a:r>
              <a:rPr lang="en-US" dirty="0" smtClean="0"/>
              <a:t>photon </a:t>
            </a:r>
            <a:r>
              <a:rPr lang="en-US" dirty="0"/>
              <a:t>is not subject to </a:t>
            </a:r>
            <a:r>
              <a:rPr lang="en-US" dirty="0" smtClean="0"/>
              <a:t>concrescence </a:t>
            </a:r>
            <a:r>
              <a:rPr lang="en-US" dirty="0"/>
              <a:t>between interactions. </a:t>
            </a:r>
            <a:endParaRPr lang="en-US" dirty="0" smtClean="0"/>
          </a:p>
          <a:p>
            <a:pPr>
              <a:spcBef>
                <a:spcPts val="600"/>
              </a:spcBef>
              <a:spcAft>
                <a:spcPts val="1200"/>
              </a:spcAft>
            </a:pPr>
            <a:r>
              <a:rPr lang="en-US" dirty="0" smtClean="0"/>
              <a:t>But </a:t>
            </a:r>
            <a:r>
              <a:rPr lang="en-US" dirty="0"/>
              <a:t>something intermediate is required by quantum theory to support the very idea of a superposition of states, and this must be an actual entity. </a:t>
            </a:r>
            <a:endParaRPr lang="en-US" dirty="0" smtClean="0"/>
          </a:p>
          <a:p>
            <a:pPr>
              <a:spcBef>
                <a:spcPts val="600"/>
              </a:spcBef>
              <a:spcAft>
                <a:spcPts val="1200"/>
              </a:spcAft>
            </a:pPr>
            <a:r>
              <a:rPr lang="en-US" dirty="0" smtClean="0"/>
              <a:t>This </a:t>
            </a:r>
            <a:r>
              <a:rPr lang="en-US" dirty="0"/>
              <a:t>is also inconsistent with </a:t>
            </a:r>
            <a:r>
              <a:rPr lang="en-US" dirty="0" smtClean="0"/>
              <a:t>the ESE </a:t>
            </a:r>
            <a:r>
              <a:rPr lang="en-US" dirty="0"/>
              <a:t>analysis</a:t>
            </a:r>
            <a:r>
              <a:rPr lang="en-US" dirty="0" smtClean="0"/>
              <a:t>.</a:t>
            </a:r>
            <a:endParaRPr lang="en-US" dirty="0"/>
          </a:p>
          <a:p>
            <a:pPr>
              <a:spcBef>
                <a:spcPts val="600"/>
              </a:spcBef>
              <a:spcAft>
                <a:spcPts val="1200"/>
              </a:spcAft>
            </a:pPr>
            <a:endParaRPr lang="en-US" dirty="0" smtClean="0"/>
          </a:p>
        </p:txBody>
      </p:sp>
    </p:spTree>
    <p:extLst>
      <p:ext uri="{BB962C8B-B14F-4D97-AF65-F5344CB8AC3E}">
        <p14:creationId xmlns:p14="http://schemas.microsoft.com/office/powerpoint/2010/main" val="2678993222"/>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7040"/>
            <a:ext cx="8229600" cy="1143000"/>
          </a:xfrm>
        </p:spPr>
        <p:txBody>
          <a:bodyPr/>
          <a:lstStyle/>
          <a:p>
            <a:r>
              <a:rPr lang="en-US" sz="3600" dirty="0" smtClean="0">
                <a:solidFill>
                  <a:schemeClr val="accent2">
                    <a:lumMod val="60000"/>
                    <a:lumOff val="40000"/>
                  </a:schemeClr>
                </a:solidFill>
              </a:rPr>
              <a:t>Four Provisional Resolutions: R4</a:t>
            </a:r>
            <a:endParaRPr lang="en-US" sz="3600" dirty="0">
              <a:solidFill>
                <a:schemeClr val="accent2">
                  <a:lumMod val="60000"/>
                  <a:lumOff val="40000"/>
                </a:schemeClr>
              </a:solidFill>
            </a:endParaRPr>
          </a:p>
        </p:txBody>
      </p:sp>
      <p:sp>
        <p:nvSpPr>
          <p:cNvPr id="3" name="Content Placeholder 2"/>
          <p:cNvSpPr>
            <a:spLocks noGrp="1"/>
          </p:cNvSpPr>
          <p:nvPr>
            <p:ph idx="1"/>
          </p:nvPr>
        </p:nvSpPr>
        <p:spPr>
          <a:xfrm>
            <a:off x="457200" y="2045156"/>
            <a:ext cx="8229600" cy="4242436"/>
          </a:xfrm>
        </p:spPr>
        <p:txBody>
          <a:bodyPr>
            <a:normAutofit/>
          </a:bodyPr>
          <a:lstStyle/>
          <a:p>
            <a:pPr>
              <a:spcBef>
                <a:spcPts val="600"/>
              </a:spcBef>
              <a:spcAft>
                <a:spcPts val="1200"/>
              </a:spcAft>
            </a:pPr>
            <a:r>
              <a:rPr lang="en-US" dirty="0" smtClean="0"/>
              <a:t>We have a crack in the refutation of R1</a:t>
            </a:r>
            <a:r>
              <a:rPr lang="en-US" dirty="0"/>
              <a:t>: the conflation of prehension with the physical transmission of information, ignoring perception in the mode of causal efficacy. </a:t>
            </a:r>
            <a:endParaRPr lang="en-US" dirty="0" smtClean="0"/>
          </a:p>
          <a:p>
            <a:pPr>
              <a:spcBef>
                <a:spcPts val="600"/>
              </a:spcBef>
              <a:spcAft>
                <a:spcPts val="1200"/>
              </a:spcAft>
            </a:pPr>
            <a:r>
              <a:rPr lang="en-US" dirty="0" smtClean="0"/>
              <a:t>But </a:t>
            </a:r>
            <a:r>
              <a:rPr lang="en-US" dirty="0"/>
              <a:t>there is still a problem: How does the next instance of the photon come </a:t>
            </a:r>
            <a:r>
              <a:rPr lang="en-US" dirty="0" smtClean="0"/>
              <a:t>to achieve </a:t>
            </a:r>
            <a:r>
              <a:rPr lang="en-US" dirty="0"/>
              <a:t>actuality? </a:t>
            </a:r>
            <a:r>
              <a:rPr lang="en-US" i="1" dirty="0"/>
              <a:t>It would seem as if the hierarchy that replaces time in concrescence </a:t>
            </a:r>
            <a:r>
              <a:rPr lang="en-US" i="1" dirty="0" smtClean="0"/>
              <a:t>continues </a:t>
            </a:r>
            <a:r>
              <a:rPr lang="en-US" i="1" dirty="0"/>
              <a:t>out of time from one actual occasion to the next</a:t>
            </a:r>
            <a:r>
              <a:rPr lang="en-US" dirty="0"/>
              <a:t>. </a:t>
            </a:r>
            <a:r>
              <a:rPr lang="en-US" dirty="0" smtClean="0"/>
              <a:t>(GAZ worlds)</a:t>
            </a:r>
          </a:p>
        </p:txBody>
      </p:sp>
    </p:spTree>
    <p:extLst>
      <p:ext uri="{BB962C8B-B14F-4D97-AF65-F5344CB8AC3E}">
        <p14:creationId xmlns:p14="http://schemas.microsoft.com/office/powerpoint/2010/main" val="166395731"/>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7040"/>
            <a:ext cx="8229600" cy="1143000"/>
          </a:xfrm>
        </p:spPr>
        <p:txBody>
          <a:bodyPr/>
          <a:lstStyle/>
          <a:p>
            <a:r>
              <a:rPr lang="en-US" sz="3600" dirty="0" smtClean="0">
                <a:solidFill>
                  <a:schemeClr val="accent2">
                    <a:lumMod val="60000"/>
                    <a:lumOff val="40000"/>
                  </a:schemeClr>
                </a:solidFill>
              </a:rPr>
              <a:t>A Third Meaning of Time</a:t>
            </a:r>
            <a:endParaRPr lang="en-US" sz="3600" dirty="0">
              <a:solidFill>
                <a:schemeClr val="accent2">
                  <a:lumMod val="60000"/>
                  <a:lumOff val="40000"/>
                </a:schemeClr>
              </a:solidFill>
            </a:endParaRPr>
          </a:p>
        </p:txBody>
      </p:sp>
      <p:sp>
        <p:nvSpPr>
          <p:cNvPr id="3" name="Content Placeholder 2"/>
          <p:cNvSpPr>
            <a:spLocks noGrp="1"/>
          </p:cNvSpPr>
          <p:nvPr>
            <p:ph idx="1"/>
          </p:nvPr>
        </p:nvSpPr>
        <p:spPr>
          <a:xfrm>
            <a:off x="457200" y="2045156"/>
            <a:ext cx="8229600" cy="4242436"/>
          </a:xfrm>
        </p:spPr>
        <p:txBody>
          <a:bodyPr>
            <a:normAutofit/>
          </a:bodyPr>
          <a:lstStyle/>
          <a:p>
            <a:pPr>
              <a:spcAft>
                <a:spcPts val="1200"/>
              </a:spcAft>
            </a:pPr>
            <a:r>
              <a:rPr lang="en-US" dirty="0" smtClean="0"/>
              <a:t>We postulate the </a:t>
            </a:r>
            <a:r>
              <a:rPr lang="en-US" dirty="0"/>
              <a:t>priority of the atemporal hierarchy of </a:t>
            </a:r>
            <a:r>
              <a:rPr lang="en-US" dirty="0" smtClean="0"/>
              <a:t>concrescence</a:t>
            </a:r>
            <a:r>
              <a:rPr lang="en-US" dirty="0"/>
              <a:t> </a:t>
            </a:r>
            <a:r>
              <a:rPr lang="en-US" dirty="0" smtClean="0"/>
              <a:t>as the basis for experience and subjective time.</a:t>
            </a:r>
          </a:p>
          <a:p>
            <a:r>
              <a:rPr lang="en-US" dirty="0" smtClean="0"/>
              <a:t>Since </a:t>
            </a:r>
            <a:r>
              <a:rPr lang="en-US" dirty="0"/>
              <a:t>we do not experience the world as a GAZ world, we cannot know what it is like to be a photon, but this analysis does suggest that we take atemporal </a:t>
            </a:r>
            <a:r>
              <a:rPr lang="en-US" dirty="0" smtClean="0"/>
              <a:t>processes seriously, </a:t>
            </a:r>
            <a:r>
              <a:rPr lang="en-US" dirty="0"/>
              <a:t>and even extend their deployment.</a:t>
            </a:r>
          </a:p>
        </p:txBody>
      </p:sp>
    </p:spTree>
    <p:extLst>
      <p:ext uri="{BB962C8B-B14F-4D97-AF65-F5344CB8AC3E}">
        <p14:creationId xmlns:p14="http://schemas.microsoft.com/office/powerpoint/2010/main" val="1949339891"/>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344967"/>
            <a:ext cx="7168896" cy="1828800"/>
          </a:xfrm>
        </p:spPr>
        <p:txBody>
          <a:bodyPr/>
          <a:lstStyle/>
          <a:p>
            <a:r>
              <a:rPr lang="en-US" dirty="0" smtClean="0"/>
              <a:t>The Photon and Its Discontents</a:t>
            </a:r>
            <a:endParaRPr lang="en-US" dirty="0"/>
          </a:p>
        </p:txBody>
      </p:sp>
      <p:sp>
        <p:nvSpPr>
          <p:cNvPr id="3" name="Subtitle 2"/>
          <p:cNvSpPr>
            <a:spLocks noGrp="1"/>
          </p:cNvSpPr>
          <p:nvPr>
            <p:ph type="subTitle" idx="1"/>
          </p:nvPr>
        </p:nvSpPr>
        <p:spPr/>
        <p:txBody>
          <a:bodyPr/>
          <a:lstStyle/>
          <a:p>
            <a:endParaRPr lang="en-US" dirty="0" smtClean="0"/>
          </a:p>
          <a:p>
            <a:endParaRPr lang="en-US" dirty="0"/>
          </a:p>
          <a:p>
            <a:r>
              <a:rPr lang="en-US" dirty="0" smtClean="0"/>
              <a:t>Robert J. Valenza, Claremont McKenna College</a:t>
            </a:r>
            <a:endParaRPr lang="en-US" dirty="0"/>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286374" y="1202166"/>
            <a:ext cx="4571251" cy="4453667"/>
          </a:xfrm>
          <a:prstGeom prst="rect">
            <a:avLst/>
          </a:prstGeom>
        </p:spPr>
      </p:pic>
    </p:spTree>
    <p:extLst>
      <p:ext uri="{BB962C8B-B14F-4D97-AF65-F5344CB8AC3E}">
        <p14:creationId xmlns:p14="http://schemas.microsoft.com/office/powerpoint/2010/main" val="378761625"/>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7040"/>
            <a:ext cx="8229600" cy="1143000"/>
          </a:xfrm>
        </p:spPr>
        <p:txBody>
          <a:bodyPr/>
          <a:lstStyle/>
          <a:p>
            <a:r>
              <a:rPr lang="en-US" sz="3600" dirty="0" smtClean="0">
                <a:solidFill>
                  <a:schemeClr val="accent2">
                    <a:lumMod val="60000"/>
                    <a:lumOff val="40000"/>
                  </a:schemeClr>
                </a:solidFill>
              </a:rPr>
              <a:t>Two Questions for ESE</a:t>
            </a:r>
            <a:endParaRPr lang="en-US" sz="3600" dirty="0">
              <a:solidFill>
                <a:schemeClr val="accent2">
                  <a:lumMod val="60000"/>
                  <a:lumOff val="40000"/>
                </a:schemeClr>
              </a:solidFill>
            </a:endParaRPr>
          </a:p>
        </p:txBody>
      </p:sp>
      <p:sp>
        <p:nvSpPr>
          <p:cNvPr id="3" name="Content Placeholder 2"/>
          <p:cNvSpPr>
            <a:spLocks noGrp="1"/>
          </p:cNvSpPr>
          <p:nvPr>
            <p:ph idx="1"/>
          </p:nvPr>
        </p:nvSpPr>
        <p:spPr>
          <a:xfrm>
            <a:off x="457200" y="2045156"/>
            <a:ext cx="8229600" cy="4242436"/>
          </a:xfrm>
        </p:spPr>
        <p:txBody>
          <a:bodyPr>
            <a:normAutofit/>
          </a:bodyPr>
          <a:lstStyle/>
          <a:p>
            <a:r>
              <a:rPr lang="en-US" dirty="0" smtClean="0"/>
              <a:t>What is happening within the cycle of actualization? Is there a homotopy between the beginning and end with respect to temporal and geometric relations? What could this look like?</a:t>
            </a:r>
          </a:p>
          <a:p>
            <a:r>
              <a:rPr lang="en-US" dirty="0" smtClean="0"/>
              <a:t>Would ESE make sense if the diagram for a photon were compressed to a vertical line? </a:t>
            </a:r>
          </a:p>
          <a:p>
            <a:r>
              <a:rPr lang="en-US" dirty="0" smtClean="0"/>
              <a:t>If so, R4 is the corresponding metaphysical position. </a:t>
            </a:r>
          </a:p>
          <a:p>
            <a:r>
              <a:rPr lang="en-US" dirty="0" smtClean="0"/>
              <a:t>If not, the photon’s discontent persists.  </a:t>
            </a:r>
            <a:endParaRPr lang="en-US" dirty="0"/>
          </a:p>
        </p:txBody>
      </p:sp>
    </p:spTree>
    <p:extLst>
      <p:ext uri="{BB962C8B-B14F-4D97-AF65-F5344CB8AC3E}">
        <p14:creationId xmlns:p14="http://schemas.microsoft.com/office/powerpoint/2010/main" val="1525589098"/>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293" y="1249844"/>
            <a:ext cx="7337414" cy="4358313"/>
          </a:xfrm>
          <a:prstGeom prst="rect">
            <a:avLst/>
          </a:prstGeom>
        </p:spPr>
      </p:pic>
    </p:spTree>
    <p:extLst>
      <p:ext uri="{BB962C8B-B14F-4D97-AF65-F5344CB8AC3E}">
        <p14:creationId xmlns:p14="http://schemas.microsoft.com/office/powerpoint/2010/main" val="2701543356"/>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z="3600" dirty="0" smtClean="0">
                <a:solidFill>
                  <a:schemeClr val="accent2">
                    <a:lumMod val="60000"/>
                    <a:lumOff val="40000"/>
                  </a:schemeClr>
                </a:solidFill>
              </a:rPr>
              <a:t>Some General Points on ESE</a:t>
            </a:r>
            <a:endParaRPr lang="en-US" sz="3600" dirty="0">
              <a:solidFill>
                <a:schemeClr val="accent2">
                  <a:lumMod val="60000"/>
                  <a:lumOff val="40000"/>
                </a:schemeClr>
              </a:solidFill>
            </a:endParaRPr>
          </a:p>
        </p:txBody>
      </p:sp>
      <p:sp>
        <p:nvSpPr>
          <p:cNvPr id="3" name="Content Placeholder 2"/>
          <p:cNvSpPr>
            <a:spLocks noGrp="1"/>
          </p:cNvSpPr>
          <p:nvPr>
            <p:ph idx="1"/>
          </p:nvPr>
        </p:nvSpPr>
        <p:spPr>
          <a:xfrm>
            <a:off x="457200" y="2402204"/>
            <a:ext cx="8229600" cy="3998596"/>
          </a:xfrm>
        </p:spPr>
        <p:txBody>
          <a:bodyPr>
            <a:normAutofit/>
          </a:bodyPr>
          <a:lstStyle/>
          <a:p>
            <a:pPr>
              <a:spcBef>
                <a:spcPts val="600"/>
              </a:spcBef>
              <a:spcAft>
                <a:spcPts val="1200"/>
              </a:spcAft>
            </a:pPr>
            <a:r>
              <a:rPr lang="en-US" dirty="0"/>
              <a:t>A </a:t>
            </a:r>
            <a:r>
              <a:rPr lang="en-US" dirty="0" smtClean="0"/>
              <a:t>brilliant </a:t>
            </a:r>
            <a:r>
              <a:rPr lang="en-US" dirty="0"/>
              <a:t>work, with </a:t>
            </a:r>
            <a:r>
              <a:rPr lang="en-US" dirty="0" smtClean="0"/>
              <a:t>elegance </a:t>
            </a:r>
            <a:r>
              <a:rPr lang="en-US" dirty="0"/>
              <a:t>both in its metaphysical priorities </a:t>
            </a:r>
            <a:r>
              <a:rPr lang="en-US" dirty="0" smtClean="0"/>
              <a:t>and physical analysis. </a:t>
            </a:r>
          </a:p>
          <a:p>
            <a:pPr>
              <a:spcBef>
                <a:spcPts val="600"/>
              </a:spcBef>
              <a:spcAft>
                <a:spcPts val="1200"/>
              </a:spcAft>
            </a:pPr>
            <a:r>
              <a:rPr lang="en-US" dirty="0" smtClean="0"/>
              <a:t>Enormously satisfying as a conceptual framework for quantum-level events, rather than the mere acquiescence to an effective mathematical framework.</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z="3600" dirty="0" smtClean="0">
                <a:solidFill>
                  <a:schemeClr val="accent2">
                    <a:lumMod val="60000"/>
                    <a:lumOff val="40000"/>
                  </a:schemeClr>
                </a:solidFill>
              </a:rPr>
              <a:t>Some General Points on ESE</a:t>
            </a:r>
            <a:endParaRPr lang="en-US" sz="3600" dirty="0">
              <a:solidFill>
                <a:schemeClr val="accent2">
                  <a:lumMod val="60000"/>
                  <a:lumOff val="40000"/>
                </a:schemeClr>
              </a:solidFill>
            </a:endParaRPr>
          </a:p>
        </p:txBody>
      </p:sp>
      <p:sp>
        <p:nvSpPr>
          <p:cNvPr id="3" name="Content Placeholder 2"/>
          <p:cNvSpPr>
            <a:spLocks noGrp="1"/>
          </p:cNvSpPr>
          <p:nvPr>
            <p:ph idx="1"/>
          </p:nvPr>
        </p:nvSpPr>
        <p:spPr>
          <a:xfrm>
            <a:off x="457200" y="2402204"/>
            <a:ext cx="8229600" cy="3998596"/>
          </a:xfrm>
        </p:spPr>
        <p:txBody>
          <a:bodyPr>
            <a:normAutofit/>
          </a:bodyPr>
          <a:lstStyle/>
          <a:p>
            <a:pPr>
              <a:spcBef>
                <a:spcPts val="600"/>
              </a:spcBef>
              <a:spcAft>
                <a:spcPts val="1200"/>
              </a:spcAft>
            </a:pPr>
            <a:r>
              <a:rPr lang="en-US" dirty="0" smtClean="0"/>
              <a:t>Indeed, quantum formalism does not describe individual quantum events. (For instance, measurement abrogates the Schrödinger equation.)</a:t>
            </a:r>
          </a:p>
          <a:p>
            <a:pPr>
              <a:spcBef>
                <a:spcPts val="600"/>
              </a:spcBef>
              <a:spcAft>
                <a:spcPts val="1200"/>
              </a:spcAft>
            </a:pPr>
            <a:r>
              <a:rPr lang="en-US" i="1" dirty="0"/>
              <a:t>In light of SR, there is no coherent physical theory of how a particle can interact with itself.</a:t>
            </a:r>
            <a:endParaRPr lang="en-US" i="1" dirty="0" smtClean="0"/>
          </a:p>
          <a:p>
            <a:pPr>
              <a:spcBef>
                <a:spcPts val="600"/>
              </a:spcBef>
              <a:spcAft>
                <a:spcPts val="1200"/>
              </a:spcAft>
            </a:pPr>
            <a:r>
              <a:rPr lang="en-US" dirty="0" smtClean="0"/>
              <a:t>This invites reflection in connections with a problem with the placement of the photon in process metaphysics.</a:t>
            </a:r>
            <a:endParaRPr lang="en-US" dirty="0"/>
          </a:p>
        </p:txBody>
      </p:sp>
    </p:spTree>
    <p:extLst>
      <p:ext uri="{BB962C8B-B14F-4D97-AF65-F5344CB8AC3E}">
        <p14:creationId xmlns:p14="http://schemas.microsoft.com/office/powerpoint/2010/main" val="407108546"/>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z="3600" dirty="0" smtClean="0">
                <a:solidFill>
                  <a:schemeClr val="accent2">
                    <a:lumMod val="60000"/>
                    <a:lumOff val="40000"/>
                  </a:schemeClr>
                </a:solidFill>
              </a:rPr>
              <a:t>A Question in the Context of Whiteheadian Metaphysics (Take One)</a:t>
            </a:r>
            <a:endParaRPr lang="en-US" sz="3600" dirty="0">
              <a:solidFill>
                <a:schemeClr val="accent2">
                  <a:lumMod val="60000"/>
                  <a:lumOff val="40000"/>
                </a:schemeClr>
              </a:solidFill>
            </a:endParaRPr>
          </a:p>
        </p:txBody>
      </p:sp>
      <p:sp>
        <p:nvSpPr>
          <p:cNvPr id="3" name="Content Placeholder 2"/>
          <p:cNvSpPr>
            <a:spLocks noGrp="1"/>
          </p:cNvSpPr>
          <p:nvPr>
            <p:ph idx="1"/>
          </p:nvPr>
        </p:nvSpPr>
        <p:spPr>
          <a:xfrm>
            <a:off x="457200" y="2471875"/>
            <a:ext cx="8229600" cy="3831171"/>
          </a:xfrm>
        </p:spPr>
        <p:txBody>
          <a:bodyPr>
            <a:normAutofit/>
          </a:bodyPr>
          <a:lstStyle/>
          <a:p>
            <a:pPr marL="0" indent="0">
              <a:spcBef>
                <a:spcPts val="600"/>
              </a:spcBef>
              <a:spcAft>
                <a:spcPts val="1200"/>
              </a:spcAft>
              <a:buNone/>
            </a:pPr>
            <a:r>
              <a:rPr lang="en-US" dirty="0" smtClean="0"/>
              <a:t>	</a:t>
            </a:r>
            <a:r>
              <a:rPr lang="en-US" sz="3200" i="1" dirty="0" smtClean="0">
                <a:solidFill>
                  <a:schemeClr val="accent3">
                    <a:lumMod val="40000"/>
                    <a:lumOff val="60000"/>
                  </a:schemeClr>
                </a:solidFill>
              </a:rPr>
              <a:t>What is it like to be a photon?</a:t>
            </a:r>
          </a:p>
          <a:p>
            <a:pPr marL="457200" indent="0">
              <a:spcBef>
                <a:spcPts val="600"/>
              </a:spcBef>
              <a:spcAft>
                <a:spcPts val="1200"/>
              </a:spcAft>
              <a:buNone/>
            </a:pPr>
            <a:r>
              <a:rPr lang="en-US" sz="2800" dirty="0" smtClean="0"/>
              <a:t>Or more precisely: </a:t>
            </a:r>
          </a:p>
          <a:p>
            <a:pPr marL="914400" indent="-457200">
              <a:spcBef>
                <a:spcPts val="600"/>
              </a:spcBef>
              <a:spcAft>
                <a:spcPts val="1200"/>
              </a:spcAft>
              <a:buNone/>
            </a:pPr>
            <a:r>
              <a:rPr lang="en-US" dirty="0"/>
              <a:t>	</a:t>
            </a:r>
            <a:r>
              <a:rPr lang="en-US" sz="3200" i="1" dirty="0">
                <a:solidFill>
                  <a:schemeClr val="accent3">
                    <a:lumMod val="40000"/>
                    <a:lumOff val="60000"/>
                  </a:schemeClr>
                </a:solidFill>
              </a:rPr>
              <a:t>What sort of experience does a photon have? </a:t>
            </a:r>
            <a:endParaRPr lang="en-US" sz="3200" i="1" dirty="0" smtClean="0">
              <a:solidFill>
                <a:schemeClr val="accent3">
                  <a:lumMod val="40000"/>
                  <a:lumOff val="60000"/>
                </a:schemeClr>
              </a:solidFill>
            </a:endParaRPr>
          </a:p>
          <a:p>
            <a:pPr marL="457200" indent="0">
              <a:spcBef>
                <a:spcPts val="600"/>
              </a:spcBef>
              <a:spcAft>
                <a:spcPts val="1200"/>
              </a:spcAft>
              <a:buNone/>
            </a:pPr>
            <a:r>
              <a:rPr lang="en-US" sz="2800" dirty="0" smtClean="0"/>
              <a:t>This </a:t>
            </a:r>
            <a:r>
              <a:rPr lang="en-US" sz="2800" dirty="0"/>
              <a:t>question </a:t>
            </a:r>
            <a:r>
              <a:rPr lang="en-US" sz="2800" dirty="0" smtClean="0"/>
              <a:t>carries three </a:t>
            </a:r>
            <a:r>
              <a:rPr lang="en-US" sz="2800" dirty="0"/>
              <a:t>explicit premises.</a:t>
            </a:r>
          </a:p>
          <a:p>
            <a:pPr marL="914400" indent="-457200">
              <a:spcBef>
                <a:spcPts val="600"/>
              </a:spcBef>
              <a:spcAft>
                <a:spcPts val="1200"/>
              </a:spcAft>
              <a:buNone/>
            </a:pPr>
            <a:endParaRPr lang="en-US" sz="3200" i="1" dirty="0">
              <a:solidFill>
                <a:schemeClr val="accent3">
                  <a:lumMod val="40000"/>
                  <a:lumOff val="60000"/>
                </a:schemeClr>
              </a:solidFill>
            </a:endParaRPr>
          </a:p>
        </p:txBody>
      </p:sp>
    </p:spTree>
    <p:extLst>
      <p:ext uri="{BB962C8B-B14F-4D97-AF65-F5344CB8AC3E}">
        <p14:creationId xmlns:p14="http://schemas.microsoft.com/office/powerpoint/2010/main" val="2562005100"/>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z="3600" dirty="0" smtClean="0">
                <a:solidFill>
                  <a:schemeClr val="accent2">
                    <a:lumMod val="60000"/>
                    <a:lumOff val="40000"/>
                  </a:schemeClr>
                </a:solidFill>
              </a:rPr>
              <a:t>Premise 1</a:t>
            </a:r>
            <a:endParaRPr lang="en-US" sz="3600" dirty="0">
              <a:solidFill>
                <a:schemeClr val="accent2">
                  <a:lumMod val="60000"/>
                  <a:lumOff val="40000"/>
                </a:schemeClr>
              </a:solidFill>
            </a:endParaRPr>
          </a:p>
        </p:txBody>
      </p:sp>
      <p:sp>
        <p:nvSpPr>
          <p:cNvPr id="3" name="Content Placeholder 2"/>
          <p:cNvSpPr>
            <a:spLocks noGrp="1"/>
          </p:cNvSpPr>
          <p:nvPr>
            <p:ph idx="1"/>
          </p:nvPr>
        </p:nvSpPr>
        <p:spPr>
          <a:xfrm>
            <a:off x="457200" y="2402204"/>
            <a:ext cx="8229600" cy="3998596"/>
          </a:xfrm>
        </p:spPr>
        <p:txBody>
          <a:bodyPr>
            <a:normAutofit/>
          </a:bodyPr>
          <a:lstStyle/>
          <a:p>
            <a:pPr marL="0" indent="0">
              <a:spcBef>
                <a:spcPts val="600"/>
              </a:spcBef>
              <a:spcAft>
                <a:spcPts val="1200"/>
              </a:spcAft>
              <a:buNone/>
            </a:pPr>
            <a:r>
              <a:rPr lang="en-US" dirty="0"/>
              <a:t>Process theory is a metaphysical system</a:t>
            </a:r>
            <a:r>
              <a:rPr lang="en-US" i="1" dirty="0"/>
              <a:t> </a:t>
            </a:r>
            <a:r>
              <a:rPr lang="en-US" dirty="0"/>
              <a:t>in which, as David Griffin has often said,</a:t>
            </a:r>
            <a:r>
              <a:rPr lang="en-US" i="1" dirty="0"/>
              <a:t> experience goes all the way down</a:t>
            </a:r>
            <a:r>
              <a:rPr lang="en-US" dirty="0"/>
              <a:t>. There is a profound and much emphasized distinction here between consciousness and experience, but, nonetheless, experience includes some degree of subjectivity—of feeling.</a:t>
            </a:r>
          </a:p>
        </p:txBody>
      </p:sp>
    </p:spTree>
    <p:extLst>
      <p:ext uri="{BB962C8B-B14F-4D97-AF65-F5344CB8AC3E}">
        <p14:creationId xmlns:p14="http://schemas.microsoft.com/office/powerpoint/2010/main" val="236929073"/>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1909"/>
            <a:ext cx="8229600" cy="1143000"/>
          </a:xfrm>
        </p:spPr>
        <p:txBody>
          <a:bodyPr/>
          <a:lstStyle/>
          <a:p>
            <a:r>
              <a:rPr lang="en-US" sz="3600" dirty="0" smtClean="0">
                <a:solidFill>
                  <a:schemeClr val="accent2">
                    <a:lumMod val="60000"/>
                    <a:lumOff val="40000"/>
                  </a:schemeClr>
                </a:solidFill>
              </a:rPr>
              <a:t>Premise 2</a:t>
            </a:r>
            <a:endParaRPr lang="en-US" sz="3600" dirty="0">
              <a:solidFill>
                <a:schemeClr val="accent2">
                  <a:lumMod val="60000"/>
                  <a:lumOff val="40000"/>
                </a:schemeClr>
              </a:solidFill>
            </a:endParaRPr>
          </a:p>
        </p:txBody>
      </p:sp>
      <p:sp>
        <p:nvSpPr>
          <p:cNvPr id="3" name="Content Placeholder 2"/>
          <p:cNvSpPr>
            <a:spLocks noGrp="1"/>
          </p:cNvSpPr>
          <p:nvPr>
            <p:ph idx="1"/>
          </p:nvPr>
        </p:nvSpPr>
        <p:spPr>
          <a:xfrm>
            <a:off x="457200" y="1583600"/>
            <a:ext cx="8229600" cy="4973953"/>
          </a:xfrm>
        </p:spPr>
        <p:txBody>
          <a:bodyPr>
            <a:noAutofit/>
          </a:bodyPr>
          <a:lstStyle/>
          <a:p>
            <a:pPr marL="0" indent="0">
              <a:spcBef>
                <a:spcPts val="600"/>
              </a:spcBef>
              <a:spcAft>
                <a:spcPts val="1200"/>
              </a:spcAft>
              <a:buNone/>
            </a:pPr>
            <a:r>
              <a:rPr lang="en-US" sz="2500" dirty="0" smtClean="0"/>
              <a:t>I </a:t>
            </a:r>
            <a:r>
              <a:rPr lang="en-US" sz="2500" dirty="0"/>
              <a:t>see no way to make sense of the notion of </a:t>
            </a:r>
            <a:r>
              <a:rPr lang="en-US" sz="2500" dirty="0" smtClean="0"/>
              <a:t>experience—a </a:t>
            </a:r>
            <a:r>
              <a:rPr lang="en-US" sz="2500" dirty="0"/>
              <a:t>fundamental component of the world—without  the </a:t>
            </a:r>
            <a:r>
              <a:rPr lang="en-US" sz="2500" dirty="0" smtClean="0"/>
              <a:t>antecedent </a:t>
            </a:r>
            <a:r>
              <a:rPr lang="en-US" sz="2500" dirty="0"/>
              <a:t>or concomitant notion of time. </a:t>
            </a:r>
            <a:endParaRPr lang="en-US" sz="2500" dirty="0" smtClean="0"/>
          </a:p>
          <a:p>
            <a:pPr marL="0" indent="0">
              <a:spcBef>
                <a:spcPts val="600"/>
              </a:spcBef>
              <a:spcAft>
                <a:spcPts val="1200"/>
              </a:spcAft>
              <a:buNone/>
            </a:pPr>
            <a:r>
              <a:rPr lang="en-US" sz="2500" dirty="0" smtClean="0"/>
              <a:t>Indeed</a:t>
            </a:r>
            <a:r>
              <a:rPr lang="en-US" sz="2500" dirty="0"/>
              <a:t>, </a:t>
            </a:r>
            <a:r>
              <a:rPr lang="en-US" sz="2500" dirty="0" smtClean="0"/>
              <a:t>one </a:t>
            </a:r>
            <a:r>
              <a:rPr lang="en-US" sz="2500" dirty="0"/>
              <a:t>speaks of stages of concrescence, and while this may not commit the internals of the process itself to a </a:t>
            </a:r>
            <a:r>
              <a:rPr lang="en-US" sz="2500" dirty="0" smtClean="0"/>
              <a:t>physio-temporal </a:t>
            </a:r>
            <a:r>
              <a:rPr lang="en-US" sz="2500" dirty="0"/>
              <a:t>disposition, the idea that concrescence completes with the birth of an actual entity which is subsequently data for other actual entities certainly would seem to do so. </a:t>
            </a:r>
            <a:r>
              <a:rPr lang="en-US" sz="2500" i="1" dirty="0"/>
              <a:t>Hence we have both subjective and objective indicators of time for any concrescing entity. </a:t>
            </a:r>
            <a:endParaRPr lang="en-US" sz="2500" i="1" dirty="0" smtClean="0"/>
          </a:p>
          <a:p>
            <a:pPr marL="0" indent="0">
              <a:spcBef>
                <a:spcPts val="600"/>
              </a:spcBef>
              <a:spcAft>
                <a:spcPts val="1200"/>
              </a:spcAft>
              <a:buNone/>
            </a:pPr>
            <a:r>
              <a:rPr lang="en-US" sz="2500" dirty="0" smtClean="0"/>
              <a:t>For </a:t>
            </a:r>
            <a:r>
              <a:rPr lang="en-US" sz="2500" dirty="0"/>
              <a:t>Whitehead, this comprises the entire world.</a:t>
            </a:r>
          </a:p>
        </p:txBody>
      </p:sp>
    </p:spTree>
    <p:extLst>
      <p:ext uri="{BB962C8B-B14F-4D97-AF65-F5344CB8AC3E}">
        <p14:creationId xmlns:p14="http://schemas.microsoft.com/office/powerpoint/2010/main" val="614389264"/>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7335"/>
            <a:ext cx="8229600" cy="1143000"/>
          </a:xfrm>
        </p:spPr>
        <p:txBody>
          <a:bodyPr/>
          <a:lstStyle/>
          <a:p>
            <a:r>
              <a:rPr lang="en-US" sz="3600" dirty="0" smtClean="0">
                <a:solidFill>
                  <a:schemeClr val="accent2">
                    <a:lumMod val="60000"/>
                    <a:lumOff val="40000"/>
                  </a:schemeClr>
                </a:solidFill>
              </a:rPr>
              <a:t>Premise 3</a:t>
            </a:r>
            <a:endParaRPr lang="en-US" sz="3600" dirty="0">
              <a:solidFill>
                <a:schemeClr val="accent2">
                  <a:lumMod val="60000"/>
                  <a:lumOff val="40000"/>
                </a:schemeClr>
              </a:solidFill>
            </a:endParaRPr>
          </a:p>
        </p:txBody>
      </p:sp>
      <p:sp>
        <p:nvSpPr>
          <p:cNvPr id="3" name="Content Placeholder 2"/>
          <p:cNvSpPr>
            <a:spLocks noGrp="1"/>
          </p:cNvSpPr>
          <p:nvPr>
            <p:ph idx="1"/>
          </p:nvPr>
        </p:nvSpPr>
        <p:spPr>
          <a:xfrm>
            <a:off x="457200" y="2019027"/>
            <a:ext cx="8229600" cy="3998596"/>
          </a:xfrm>
        </p:spPr>
        <p:txBody>
          <a:bodyPr>
            <a:normAutofit/>
          </a:bodyPr>
          <a:lstStyle/>
          <a:p>
            <a:pPr marL="0" indent="0">
              <a:spcBef>
                <a:spcPts val="600"/>
              </a:spcBef>
              <a:spcAft>
                <a:spcPts val="1200"/>
              </a:spcAft>
              <a:buNone/>
            </a:pPr>
            <a:r>
              <a:rPr lang="en-US" dirty="0"/>
              <a:t>A hugely consistent and extensive body of theory and corroborative empirical evidence </a:t>
            </a:r>
            <a:r>
              <a:rPr lang="en-US" dirty="0" smtClean="0"/>
              <a:t>asserts </a:t>
            </a:r>
            <a:r>
              <a:rPr lang="en-US" dirty="0"/>
              <a:t>that for a photon, no physical time passes at all. </a:t>
            </a:r>
            <a:r>
              <a:rPr lang="en-US" dirty="0" smtClean="0"/>
              <a:t>Time </a:t>
            </a:r>
            <a:r>
              <a:rPr lang="en-US" dirty="0"/>
              <a:t>dilation is already a consequence of Einstein’s special theory of relativity, with time slowing </a:t>
            </a:r>
            <a:r>
              <a:rPr lang="en-US" i="1" dirty="0"/>
              <a:t>for any kind of clock</a:t>
            </a:r>
            <a:r>
              <a:rPr lang="en-US" dirty="0"/>
              <a:t>—which is to say physical process—asymptotically to zero as an object approaches the speed of light. Photons, being light, therefore are not subject to time in any physical sense.</a:t>
            </a:r>
          </a:p>
        </p:txBody>
      </p:sp>
    </p:spTree>
    <p:extLst>
      <p:ext uri="{BB962C8B-B14F-4D97-AF65-F5344CB8AC3E}">
        <p14:creationId xmlns:p14="http://schemas.microsoft.com/office/powerpoint/2010/main" val="1457626374"/>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3499"/>
            <a:ext cx="8229600" cy="1143000"/>
          </a:xfrm>
        </p:spPr>
        <p:txBody>
          <a:bodyPr/>
          <a:lstStyle/>
          <a:p>
            <a:r>
              <a:rPr lang="en-US" sz="3600" dirty="0" smtClean="0">
                <a:solidFill>
                  <a:schemeClr val="accent2">
                    <a:lumMod val="60000"/>
                    <a:lumOff val="40000"/>
                  </a:schemeClr>
                </a:solidFill>
              </a:rPr>
              <a:t>The Question (Take Two)</a:t>
            </a:r>
            <a:endParaRPr lang="en-US" sz="3600" dirty="0">
              <a:solidFill>
                <a:schemeClr val="accent2">
                  <a:lumMod val="60000"/>
                  <a:lumOff val="40000"/>
                </a:schemeClr>
              </a:solidFill>
            </a:endParaRPr>
          </a:p>
        </p:txBody>
      </p:sp>
      <p:sp>
        <p:nvSpPr>
          <p:cNvPr id="3" name="Content Placeholder 2"/>
          <p:cNvSpPr>
            <a:spLocks noGrp="1"/>
          </p:cNvSpPr>
          <p:nvPr>
            <p:ph idx="1"/>
          </p:nvPr>
        </p:nvSpPr>
        <p:spPr>
          <a:xfrm>
            <a:off x="457200" y="2001614"/>
            <a:ext cx="8229600" cy="3831171"/>
          </a:xfrm>
        </p:spPr>
        <p:txBody>
          <a:bodyPr>
            <a:normAutofit lnSpcReduction="10000"/>
          </a:bodyPr>
          <a:lstStyle/>
          <a:p>
            <a:pPr marL="457200" indent="0">
              <a:spcBef>
                <a:spcPts val="600"/>
              </a:spcBef>
              <a:spcAft>
                <a:spcPts val="1200"/>
              </a:spcAft>
              <a:buNone/>
            </a:pPr>
            <a:r>
              <a:rPr lang="en-US" sz="3000" i="1" dirty="0">
                <a:solidFill>
                  <a:schemeClr val="accent3">
                    <a:lumMod val="20000"/>
                    <a:lumOff val="80000"/>
                  </a:schemeClr>
                </a:solidFill>
              </a:rPr>
              <a:t>In light of these three premises, how, then, does a photon, as an actual entity in no way metaphysically distinguished in process thought, conform to the general theory of concrescence, which axiomatically involves an experiential and </a:t>
            </a:r>
            <a:r>
              <a:rPr lang="en-US" sz="3000" i="1" dirty="0" smtClean="0">
                <a:solidFill>
                  <a:schemeClr val="accent3">
                    <a:lumMod val="20000"/>
                    <a:lumOff val="80000"/>
                  </a:schemeClr>
                </a:solidFill>
              </a:rPr>
              <a:t>therefore </a:t>
            </a:r>
            <a:r>
              <a:rPr lang="en-US" sz="3000" i="1" dirty="0">
                <a:solidFill>
                  <a:schemeClr val="accent3">
                    <a:lumMod val="20000"/>
                    <a:lumOff val="80000"/>
                  </a:schemeClr>
                </a:solidFill>
              </a:rPr>
              <a:t>internal temporal attribute, as well as an objective and therefore </a:t>
            </a:r>
            <a:r>
              <a:rPr lang="en-US" sz="3000" i="1" dirty="0" smtClean="0">
                <a:solidFill>
                  <a:schemeClr val="accent3">
                    <a:lumMod val="20000"/>
                    <a:lumOff val="80000"/>
                  </a:schemeClr>
                </a:solidFill>
              </a:rPr>
              <a:t>external </a:t>
            </a:r>
            <a:r>
              <a:rPr lang="en-US" sz="3000" i="1" dirty="0">
                <a:solidFill>
                  <a:schemeClr val="accent3">
                    <a:lumMod val="20000"/>
                    <a:lumOff val="80000"/>
                  </a:schemeClr>
                </a:solidFill>
              </a:rPr>
              <a:t>temporal attribute?</a:t>
            </a:r>
            <a:endParaRPr lang="en-US" sz="3000" dirty="0">
              <a:solidFill>
                <a:schemeClr val="accent3">
                  <a:lumMod val="20000"/>
                  <a:lumOff val="80000"/>
                </a:schemeClr>
              </a:solidFill>
            </a:endParaRPr>
          </a:p>
          <a:p>
            <a:pPr marL="914400" indent="-457200">
              <a:spcBef>
                <a:spcPts val="600"/>
              </a:spcBef>
              <a:spcAft>
                <a:spcPts val="1200"/>
              </a:spcAft>
              <a:buNone/>
            </a:pPr>
            <a:endParaRPr lang="en-US" sz="3200" i="1" dirty="0">
              <a:solidFill>
                <a:schemeClr val="accent3">
                  <a:lumMod val="40000"/>
                  <a:lumOff val="60000"/>
                </a:schemeClr>
              </a:solidFill>
            </a:endParaRPr>
          </a:p>
        </p:txBody>
      </p:sp>
    </p:spTree>
    <p:extLst>
      <p:ext uri="{BB962C8B-B14F-4D97-AF65-F5344CB8AC3E}">
        <p14:creationId xmlns:p14="http://schemas.microsoft.com/office/powerpoint/2010/main" val="3207164094"/>
      </p:ext>
    </p:extLst>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
      <a:dk1>
        <a:sysClr val="windowText" lastClr="000000"/>
      </a:dk1>
      <a:lt1>
        <a:srgbClr val="F6DE55"/>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3001</TotalTime>
  <Words>1193</Words>
  <Application>Microsoft Macintosh PowerPoint</Application>
  <PresentationFormat>On-screen Show (4:3)</PresentationFormat>
  <Paragraphs>70</Paragraphs>
  <Slides>22</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Wingdings 2</vt:lpstr>
      <vt:lpstr>Helvetica</vt:lpstr>
      <vt:lpstr>Arial</vt:lpstr>
      <vt:lpstr>Calibri</vt:lpstr>
      <vt:lpstr>Constantia</vt:lpstr>
      <vt:lpstr>Flow</vt:lpstr>
      <vt:lpstr>Office Theme</vt:lpstr>
      <vt:lpstr>PowerPoint Presentation</vt:lpstr>
      <vt:lpstr>The Photon and Its Discontents</vt:lpstr>
      <vt:lpstr>Some General Points on ESE</vt:lpstr>
      <vt:lpstr>Some General Points on ESE</vt:lpstr>
      <vt:lpstr>A Question in the Context of Whiteheadian Metaphysics (Take One)</vt:lpstr>
      <vt:lpstr>Premise 1</vt:lpstr>
      <vt:lpstr>Premise 2</vt:lpstr>
      <vt:lpstr>Premise 3</vt:lpstr>
      <vt:lpstr>The Question (Take Two)</vt:lpstr>
      <vt:lpstr>The Easy Way Out</vt:lpstr>
      <vt:lpstr>Feynman on the Ontological Commitment to Photons</vt:lpstr>
      <vt:lpstr>Travelling Alone at the Speed of Light</vt:lpstr>
      <vt:lpstr>Two Notions of Time (Fagg)</vt:lpstr>
      <vt:lpstr>The Question (Take Three)</vt:lpstr>
      <vt:lpstr>Four Provisional Resolutions: R1</vt:lpstr>
      <vt:lpstr>Four Provisional Resolutions: R2</vt:lpstr>
      <vt:lpstr>Four Provisional Resolutions: R3</vt:lpstr>
      <vt:lpstr>Four Provisional Resolutions: R4</vt:lpstr>
      <vt:lpstr>A Third Meaning of Time</vt:lpstr>
      <vt:lpstr>PowerPoint Presentation</vt:lpstr>
      <vt:lpstr>Two Questions for ESE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MMCA Presentation</dc:title>
  <dc:creator>Robert J. Valenza</dc:creator>
  <cp:lastModifiedBy>David Trotter</cp:lastModifiedBy>
  <cp:revision>364</cp:revision>
  <cp:lastPrinted>2015-06-13T06:26:58Z</cp:lastPrinted>
  <dcterms:created xsi:type="dcterms:W3CDTF">2009-12-12T22:49:23Z</dcterms:created>
  <dcterms:modified xsi:type="dcterms:W3CDTF">2016-01-27T00:46:41Z</dcterms:modified>
</cp:coreProperties>
</file>